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0.xml"/>
  <Override ContentType="application/vnd.openxmlformats-officedocument.drawingml.chart+xml" PartName="/ppt/charts/chart25.xml"/>
  <Override ContentType="application/vnd.openxmlformats-officedocument.drawingml.chart+xml" PartName="/ppt/charts/chart9.xml"/>
  <Override ContentType="application/vnd.openxmlformats-officedocument.drawingml.chart+xml" PartName="/ppt/charts/chart4.xml"/>
  <Override ContentType="application/vnd.openxmlformats-officedocument.drawingml.chart+xml" PartName="/ppt/charts/chart16.xml"/>
  <Override ContentType="application/vnd.openxmlformats-officedocument.drawingml.chart+xml" PartName="/ppt/charts/chart12.xml"/>
  <Override ContentType="application/vnd.openxmlformats-officedocument.drawingml.chart+xml" PartName="/ppt/charts/chart8.xml"/>
  <Override ContentType="application/vnd.openxmlformats-officedocument.drawingml.chart+xml" PartName="/ppt/charts/chart5.xml"/>
  <Override ContentType="application/vnd.openxmlformats-officedocument.drawingml.chart+xml" PartName="/ppt/charts/chart11.xml"/>
  <Override ContentType="application/vnd.openxmlformats-officedocument.drawingml.chart+xml" PartName="/ppt/charts/chart24.xml"/>
  <Override ContentType="application/vnd.openxmlformats-officedocument.drawingml.chart+xml" PartName="/ppt/charts/chart15.xml"/>
  <Override ContentType="application/vnd.openxmlformats-officedocument.drawingml.chart+xml" PartName="/ppt/charts/chart19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drawingml.chart+xml" PartName="/ppt/charts/chart10.xml"/>
  <Override ContentType="application/vnd.openxmlformats-officedocument.drawingml.chart+xml" PartName="/ppt/charts/chart23.xml"/>
  <Override ContentType="application/vnd.openxmlformats-officedocument.drawingml.chart+xml" PartName="/ppt/charts/chart14.xml"/>
  <Override ContentType="application/vnd.openxmlformats-officedocument.drawingml.chart+xml" PartName="/ppt/charts/chart3.xml"/>
  <Override ContentType="application/vnd.openxmlformats-officedocument.drawingml.chart+xml" PartName="/ppt/charts/chart18.xml"/>
  <Override ContentType="application/vnd.openxmlformats-officedocument.drawingml.chart+xml" PartName="/ppt/charts/chart21.xml"/>
  <Override ContentType="application/vnd.openxmlformats-officedocument.drawingml.chart+xml" PartName="/ppt/charts/chart22.xml"/>
  <Override ContentType="application/vnd.openxmlformats-officedocument.drawingml.chart+xml" PartName="/ppt/charts/chart17.xml"/>
  <Override ContentType="application/vnd.openxmlformats-officedocument.drawingml.chart+xml" PartName="/ppt/charts/chart26.xml"/>
  <Override ContentType="application/vnd.openxmlformats-officedocument.drawingml.chart+xml" PartName="/ppt/charts/chart13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3.xml"/>
  <Override ContentType="application/vnd.openxmlformats-officedocument.themeOverride+xml" PartName="/ppt/theme/themeOverride8.xml"/>
  <Override ContentType="application/vnd.openxmlformats-officedocument.themeOverride+xml" PartName="/ppt/theme/themeOverride20.xml"/>
  <Override ContentType="application/vnd.openxmlformats-officedocument.themeOverride+xml" PartName="/ppt/theme/themeOverride12.xml"/>
  <Override ContentType="application/vnd.openxmlformats-officedocument.themeOverride+xml" PartName="/ppt/theme/themeOverride25.xml"/>
  <Override ContentType="application/vnd.openxmlformats-officedocument.themeOverride+xml" PartName="/ppt/theme/themeOverride16.xml"/>
  <Override ContentType="application/vnd.openxmlformats-officedocument.themeOverride+xml" PartName="/ppt/theme/themeOverride2.xml"/>
  <Override ContentType="application/vnd.openxmlformats-officedocument.themeOverride+xml" PartName="/ppt/theme/themeOverride9.xml"/>
  <Override ContentType="application/vnd.openxmlformats-officedocument.themeOverride+xml" PartName="/ppt/theme/themeOverride10.xml"/>
  <Override ContentType="application/vnd.openxmlformats-officedocument.themeOverride+xml" PartName="/ppt/theme/themeOverride11.xml"/>
  <Override ContentType="application/vnd.openxmlformats-officedocument.themeOverride+xml" PartName="/ppt/theme/themeOverride1.xml"/>
  <Override ContentType="application/vnd.openxmlformats-officedocument.themeOverride+xml" PartName="/ppt/theme/themeOverride24.xml"/>
  <Override ContentType="application/vnd.openxmlformats-officedocument.themeOverride+xml" PartName="/ppt/theme/themeOverride15.xml"/>
  <Override ContentType="application/vnd.openxmlformats-officedocument.themeOverride+xml" PartName="/ppt/theme/themeOverride19.xml"/>
  <Override ContentType="application/vnd.openxmlformats-officedocument.themeOverride+xml" PartName="/ppt/theme/themeOverride22.xml"/>
  <Override ContentType="application/vnd.openxmlformats-officedocument.themeOverride+xml" PartName="/ppt/theme/themeOverride5.xml"/>
  <Override ContentType="application/vnd.openxmlformats-officedocument.themeOverride+xml" PartName="/ppt/theme/themeOverride6.xml"/>
  <Override ContentType="application/vnd.openxmlformats-officedocument.themeOverride+xml" PartName="/ppt/theme/themeOverride23.xml"/>
  <Override ContentType="application/vnd.openxmlformats-officedocument.themeOverride+xml" PartName="/ppt/theme/themeOverride18.xml"/>
  <Override ContentType="application/vnd.openxmlformats-officedocument.themeOverride+xml" PartName="/ppt/theme/themeOverride14.xml"/>
  <Override ContentType="application/vnd.openxmlformats-officedocument.themeOverride+xml" PartName="/ppt/theme/themeOverride21.xml"/>
  <Override ContentType="application/vnd.openxmlformats-officedocument.themeOverride+xml" PartName="/ppt/theme/themeOverride26.xml"/>
  <Override ContentType="application/vnd.openxmlformats-officedocument.themeOverride+xml" PartName="/ppt/theme/themeOverride4.xml"/>
  <Override ContentType="application/vnd.openxmlformats-officedocument.themeOverride+xml" PartName="/ppt/theme/themeOverride7.xml"/>
  <Override ContentType="application/vnd.openxmlformats-officedocument.themeOverride+xml" PartName="/ppt/theme/themeOverride17.xml"/>
  <Override ContentType="application/vnd.openxmlformats-officedocument.themeOverride+xml" PartName="/ppt/theme/themeOverride13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2.xml"/>
  <Override ContentType="application/vnd.openxmlformats-officedocument.drawingml.chartshapes+xml" PartName="/ppt/drawings/drawing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13716000" cx="24384000"/>
  <p:notesSz cx="6858000" cy="9144000"/>
  <p:embeddedFontLst>
    <p:embeddedFont>
      <p:font typeface="Arial Narrow"/>
      <p:regular r:id="rId46"/>
      <p:bold r:id="rId47"/>
      <p:italic r:id="rId48"/>
      <p:boldItalic r:id="rId49"/>
    </p:embeddedFont>
    <p:embeddedFont>
      <p:font typeface="Helvetica Neue"/>
      <p:regular r:id="rId50"/>
      <p:bold r:id="rId51"/>
      <p:italic r:id="rId52"/>
      <p:boldItalic r:id="rId53"/>
    </p:embeddedFont>
    <p:embeddedFont>
      <p:font typeface="Helvetica Neue Light"/>
      <p:regular r:id="rId54"/>
      <p:bold r:id="rId55"/>
      <p:italic r:id="rId56"/>
      <p:boldItalic r:id="rId57"/>
    </p:embeddedFont>
    <p:embeddedFont>
      <p:font typeface="Open Sans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62" roundtripDataSignature="AMtx7mgEx2ZOzX+EA530GLCWLIystCw/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3DBB74-B455-4E3B-949F-1F46D23C113B}">
  <a:tblStyle styleId="{6E3DBB74-B455-4E3B-949F-1F46D23C113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EEFCF49-94CE-4A84-9F05-638EE025AEA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320" orient="horz"/>
        <p:guide pos="76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ArialNarrow-regular.fntdata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ArialNarrow-italic.fntdata"/><Relationship Id="rId47" Type="http://schemas.openxmlformats.org/officeDocument/2006/relationships/font" Target="fonts/ArialNarrow-bold.fntdata"/><Relationship Id="rId49" Type="http://schemas.openxmlformats.org/officeDocument/2006/relationships/font" Target="fonts/ArialNarrow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customschemas.google.com/relationships/presentationmetadata" Target="metadata"/><Relationship Id="rId61" Type="http://schemas.openxmlformats.org/officeDocument/2006/relationships/font" Target="fonts/OpenSans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OpenSans-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HelveticaNeue-bold.fntdata"/><Relationship Id="rId50" Type="http://schemas.openxmlformats.org/officeDocument/2006/relationships/font" Target="fonts/HelveticaNeue-regular.fntdata"/><Relationship Id="rId53" Type="http://schemas.openxmlformats.org/officeDocument/2006/relationships/font" Target="fonts/HelveticaNeue-boldItalic.fntdata"/><Relationship Id="rId52" Type="http://schemas.openxmlformats.org/officeDocument/2006/relationships/font" Target="fonts/HelveticaNeue-italic.fntdata"/><Relationship Id="rId11" Type="http://schemas.openxmlformats.org/officeDocument/2006/relationships/slide" Target="slides/slide5.xml"/><Relationship Id="rId55" Type="http://schemas.openxmlformats.org/officeDocument/2006/relationships/font" Target="fonts/HelveticaNeueLight-bold.fntdata"/><Relationship Id="rId10" Type="http://schemas.openxmlformats.org/officeDocument/2006/relationships/slide" Target="slides/slide4.xml"/><Relationship Id="rId54" Type="http://schemas.openxmlformats.org/officeDocument/2006/relationships/font" Target="fonts/HelveticaNeueLight-regular.fntdata"/><Relationship Id="rId13" Type="http://schemas.openxmlformats.org/officeDocument/2006/relationships/slide" Target="slides/slide7.xml"/><Relationship Id="rId57" Type="http://schemas.openxmlformats.org/officeDocument/2006/relationships/font" Target="fonts/HelveticaNeueLight-boldItalic.fntdata"/><Relationship Id="rId12" Type="http://schemas.openxmlformats.org/officeDocument/2006/relationships/slide" Target="slides/slide6.xml"/><Relationship Id="rId56" Type="http://schemas.openxmlformats.org/officeDocument/2006/relationships/font" Target="fonts/HelveticaNeueLight-italic.fntdata"/><Relationship Id="rId15" Type="http://schemas.openxmlformats.org/officeDocument/2006/relationships/slide" Target="slides/slide9.xml"/><Relationship Id="rId59" Type="http://schemas.openxmlformats.org/officeDocument/2006/relationships/font" Target="fonts/OpenSans-bold.fntdata"/><Relationship Id="rId14" Type="http://schemas.openxmlformats.org/officeDocument/2006/relationships/slide" Target="slides/slide8.xml"/><Relationship Id="rId58" Type="http://schemas.openxmlformats.org/officeDocument/2006/relationships/font" Target="fonts/OpenSans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package" Target="../embeddings/Microsoft_Excel_Sheet1.xlsx"/></Relationships>
</file>

<file path=ppt/charts/_rels/chart10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package" Target="../embeddings/Microsoft_Excel_Sheet10.xlsx"/></Relationships>
</file>

<file path=ppt/charts/_rels/chart1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Microsoft_Excel_Sheet11.xlsx"/></Relationships>
</file>

<file path=ppt/charts/_rels/chart1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Microsoft_Excel_Sheet12.xlsx"/></Relationships>
</file>

<file path=ppt/charts/_rels/chart13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Microsoft_Excel_Sheet13.xlsx"/></Relationships>
</file>

<file path=ppt/charts/_rels/chart14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7.xml"/><Relationship Id="rId2" Type="http://schemas.openxmlformats.org/officeDocument/2006/relationships/package" Target="../embeddings/Microsoft_Excel_Sheet14.xlsx"/><Relationship Id="rId3" Type="http://schemas.openxmlformats.org/officeDocument/2006/relationships/chartUserShapes" Target="../drawings/drawing1.xml"/></Relationships>
</file>

<file path=ppt/charts/_rels/chart15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package" Target="../embeddings/Microsoft_Excel_Sheet15.xlsx"/></Relationships>
</file>

<file path=ppt/charts/_rels/chart16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6.xlsx"/><Relationship Id="rId3" Type="http://schemas.openxmlformats.org/officeDocument/2006/relationships/chartUserShapes" Target="../drawings/drawing2.xml"/></Relationships>
</file>

<file path=ppt/charts/_rels/chart17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0.xml"/><Relationship Id="rId2" Type="http://schemas.openxmlformats.org/officeDocument/2006/relationships/package" Target="../embeddings/Microsoft_Excel_Sheet17.xlsx"/></Relationships>
</file>

<file path=ppt/charts/_rels/chart18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3.xml"/><Relationship Id="rId2" Type="http://schemas.openxmlformats.org/officeDocument/2006/relationships/package" Target="../embeddings/Microsoft_Excel_Sheet18.xlsx"/></Relationships>
</file>

<file path=ppt/charts/_rels/chart19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5.xml"/><Relationship Id="rId2" Type="http://schemas.openxmlformats.org/officeDocument/2006/relationships/package" Target="../embeddings/Microsoft_Excel_Sheet19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6.xml"/><Relationship Id="rId2" Type="http://schemas.openxmlformats.org/officeDocument/2006/relationships/package" Target="../embeddings/Microsoft_Excel_Sheet2.xlsx"/></Relationships>
</file>

<file path=ppt/charts/_rels/chart20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9.xml"/><Relationship Id="rId2" Type="http://schemas.openxmlformats.org/officeDocument/2006/relationships/package" Target="../embeddings/Microsoft_Excel_Sheet20.xlsx"/></Relationships>
</file>

<file path=ppt/charts/_rels/chart2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Microsoft_Excel_Sheet21.xlsx"/></Relationships>
</file>

<file path=ppt/charts/_rels/chart2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8.xml"/><Relationship Id="rId2" Type="http://schemas.openxmlformats.org/officeDocument/2006/relationships/package" Target="../embeddings/Microsoft_Excel_Sheet22.xlsx"/></Relationships>
</file>

<file path=ppt/charts/_rels/chart23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4.xml"/><Relationship Id="rId2" Type="http://schemas.openxmlformats.org/officeDocument/2006/relationships/package" Target="../embeddings/Microsoft_Excel_Sheet23.xlsx"/></Relationships>
</file>

<file path=ppt/charts/_rels/chart24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package" Target="../embeddings/Microsoft_Excel_Sheet24.xlsx"/></Relationships>
</file>

<file path=ppt/charts/_rels/chart25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5.xlsx"/></Relationships>
</file>

<file path=ppt/charts/_rels/chart26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1.xml"/><Relationship Id="rId2" Type="http://schemas.openxmlformats.org/officeDocument/2006/relationships/package" Target="../embeddings/Microsoft_Excel_Sheet26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3.xml"/><Relationship Id="rId2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2.xml"/><Relationship Id="rId2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6.xml"/><Relationship Id="rId2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4.xml"/><Relationship Id="rId2" Type="http://schemas.openxmlformats.org/officeDocument/2006/relationships/package" Target="../embeddings/Microsoft_Excel_Sheet7.xlsx"/></Relationships>
</file>

<file path=ppt/charts/_rels/chart8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2.xml"/><Relationship Id="rId2" Type="http://schemas.openxmlformats.org/officeDocument/2006/relationships/package" Target="../embeddings/Microsoft_Excel_Sheet8.xlsx"/></Relationships>
</file>

<file path=ppt/charts/_rels/chart9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5.xml"/><Relationship Id="rId2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72739206357669828"/>
          <c:h val="0.8418974800487127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ЗАБОЛЕВАЕМОСТЬ!$B$2</c:f>
              <c:strCache>
                <c:ptCount val="1"/>
              </c:strCache>
            </c:strRef>
          </c:tx>
          <c:spPr>
            <a:solidFill>
              <a:srgbClr val="1F497D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3C6E-452A-89B2-D3CA9AD287C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C6E-452A-89B2-D3CA9AD287CF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C6E-452A-89B2-D3CA9AD287C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C6E-452A-89B2-D3CA9AD287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28,7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C6E-452A-89B2-D3CA9AD287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23,7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C6E-452A-89B2-D3CA9AD287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16,3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C6E-452A-89B2-D3CA9AD287C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10,1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C6E-452A-89B2-D3CA9AD287C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7,1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C6E-452A-89B2-D3CA9AD287C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6,8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C6E-452A-89B2-D3CA9AD287C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4,0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C6E-452A-89B2-D3CA9AD287C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4,0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C6E-452A-89B2-D3CA9AD287C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3C6E-452A-89B2-D3CA9AD287C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C6E-452A-89B2-D3CA9AD287C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C6E-452A-89B2-D3CA9AD287CF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C6E-452A-89B2-D3CA9AD287C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8.3369283865401198E-2"/>
                      <c:h val="8.64905213728210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3C6E-452A-89B2-D3CA9AD287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ЗАБОЛЕВАЕМОСТЬ!$A$3:$A$17</c:f>
              <c:strCache>
                <c:ptCount val="15"/>
                <c:pt idx="0">
                  <c:v>Москва</c:v>
                </c:pt>
                <c:pt idx="2">
                  <c:v>Нью-Йорк</c:v>
                </c:pt>
                <c:pt idx="3">
                  <c:v>Стокгольм</c:v>
                </c:pt>
                <c:pt idx="4">
                  <c:v>Мадрид</c:v>
                </c:pt>
                <c:pt idx="5">
                  <c:v>Сингапур</c:v>
                </c:pt>
                <c:pt idx="6">
                  <c:v>Монреаль</c:v>
                </c:pt>
                <c:pt idx="7">
                  <c:v>Санкт-Петербург</c:v>
                </c:pt>
                <c:pt idx="8">
                  <c:v>Париж</c:v>
                </c:pt>
                <c:pt idx="9">
                  <c:v>Лондон</c:v>
                </c:pt>
                <c:pt idx="10">
                  <c:v>Берлин</c:v>
                </c:pt>
                <c:pt idx="11">
                  <c:v>Токио</c:v>
                </c:pt>
                <c:pt idx="12">
                  <c:v>Сеул</c:v>
                </c:pt>
                <c:pt idx="13">
                  <c:v>Пекин</c:v>
                </c:pt>
                <c:pt idx="14">
                  <c:v>Шанхай</c:v>
                </c:pt>
              </c:strCache>
            </c:strRef>
          </c:cat>
          <c:val>
            <c:numRef>
              <c:f>ЗАБОЛЕВАЕМОСТЬ!$B$3:$B$17</c:f>
              <c:numCache>
                <c:formatCode>General</c:formatCode>
                <c:ptCount val="15"/>
                <c:pt idx="0" formatCode="0.0">
                  <c:v>20.929813367363217</c:v>
                </c:pt>
                <c:pt idx="2" formatCode="0.0">
                  <c:v>28.668015622749067</c:v>
                </c:pt>
                <c:pt idx="3" formatCode="0.0">
                  <c:v>23.671385710069842</c:v>
                </c:pt>
                <c:pt idx="4" formatCode="0.0">
                  <c:v>16.260162601626014</c:v>
                </c:pt>
                <c:pt idx="5" formatCode="0.0">
                  <c:v>10.074835963823372</c:v>
                </c:pt>
                <c:pt idx="6" formatCode="0.0">
                  <c:v>7.0642184010391027</c:v>
                </c:pt>
                <c:pt idx="7" formatCode="0.0">
                  <c:v>6.7901851851851847</c:v>
                </c:pt>
                <c:pt idx="8" formatCode="0.0">
                  <c:v>3.9525691699604741</c:v>
                </c:pt>
                <c:pt idx="9" formatCode="0.0">
                  <c:v>3.9848586061010915</c:v>
                </c:pt>
                <c:pt idx="10" formatCode="0.0">
                  <c:v>3.0912078983997362</c:v>
                </c:pt>
                <c:pt idx="11" formatCode="0.0">
                  <c:v>0.63695618754803995</c:v>
                </c:pt>
                <c:pt idx="12" formatCode="0.0">
                  <c:v>0.39556055646481181</c:v>
                </c:pt>
                <c:pt idx="13" formatCode="0.00">
                  <c:v>4.5399012852465427E-2</c:v>
                </c:pt>
                <c:pt idx="14" formatCode="0.00">
                  <c:v>2.7385616083967772E-2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C6E-452A-89B2-D3CA9AD28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3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чел./тыс. населения</a:t>
                </a:r>
              </a:p>
            </c:rich>
          </c:tx>
          <c:layout>
            <c:manualLayout>
              <c:xMode val="edge"/>
              <c:yMode val="edge"/>
              <c:x val="0.73909355782622888"/>
              <c:y val="3.1500400098479243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10"/>
      </c:valAx>
    </c:plotArea>
    <c:plotVisOnly val="1"/>
    <c:dispBlanksAs val="gap"/>
    <c:showDLblsOverMax val="0"/>
  </c:chart>
  <c:spPr>
    <a:solidFill>
      <a:srgbClr val="FFFFFF">
        <a:alpha val="30196"/>
      </a:srgbClr>
    </a:solidFill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D507-4E23-BF6B-EE759B1358C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507-4E23-BF6B-EE759B1358CF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507-4E23-BF6B-EE759B1358CF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7-4E23-BF6B-EE759B1358CF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07-4E23-BF6B-EE759B1358CF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07-4E23-BF6B-EE759B1358CF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07-4E23-BF6B-EE759B1358CF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07-4E23-BF6B-EE759B1358CF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07-4E23-BF6B-EE759B1358CF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07-4E23-BF6B-EE759B1358CF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07-4E23-BF6B-EE759B1358CF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07-4E23-BF6B-EE759B1358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'Labor-un2'!$A$3:$A$18</c:f>
              <c:strCache>
                <c:ptCount val="16"/>
                <c:pt idx="0">
                  <c:v>Москва</c:v>
                </c:pt>
                <c:pt idx="2">
                  <c:v>Сеул</c:v>
                </c:pt>
                <c:pt idx="3">
                  <c:v>Пекин</c:v>
                </c:pt>
                <c:pt idx="4">
                  <c:v>Сингапур</c:v>
                </c:pt>
                <c:pt idx="5">
                  <c:v>Токио</c:v>
                </c:pt>
                <c:pt idx="6">
                  <c:v>Стамбул</c:v>
                </c:pt>
                <c:pt idx="7">
                  <c:v>Шанхай</c:v>
                </c:pt>
                <c:pt idx="8">
                  <c:v>Санкт-Петербург</c:v>
                </c:pt>
                <c:pt idx="9">
                  <c:v>Париж</c:v>
                </c:pt>
                <c:pt idx="10">
                  <c:v>Мадрид</c:v>
                </c:pt>
                <c:pt idx="11">
                  <c:v>Стокгольм</c:v>
                </c:pt>
                <c:pt idx="12">
                  <c:v>Берлин</c:v>
                </c:pt>
                <c:pt idx="13">
                  <c:v>Лондон</c:v>
                </c:pt>
                <c:pt idx="14">
                  <c:v>Монреаль</c:v>
                </c:pt>
                <c:pt idx="15">
                  <c:v>Нью-Йорк</c:v>
                </c:pt>
              </c:strCache>
            </c:strRef>
          </c:cat>
          <c:val>
            <c:numRef>
              <c:f>'Labor-un2'!$B$3:$B$18</c:f>
              <c:numCache>
                <c:formatCode>General</c:formatCode>
                <c:ptCount val="16"/>
                <c:pt idx="0" formatCode="#,##0.0">
                  <c:v>97.77813822609059</c:v>
                </c:pt>
                <c:pt idx="2" formatCode="#,##0.0">
                  <c:v>100</c:v>
                </c:pt>
                <c:pt idx="3" formatCode="#,##0.0">
                  <c:v>98.473282442748086</c:v>
                </c:pt>
                <c:pt idx="4" formatCode="#,##0.0">
                  <c:v>97.70992366412213</c:v>
                </c:pt>
                <c:pt idx="5" formatCode="#,##0.0">
                  <c:v>97.487437552823977</c:v>
                </c:pt>
                <c:pt idx="6" formatCode="#,##0.0">
                  <c:v>97.178450373598579</c:v>
                </c:pt>
                <c:pt idx="7" formatCode="#,##0.0">
                  <c:v>96.183206106870216</c:v>
                </c:pt>
                <c:pt idx="8" formatCode="#,##0.0">
                  <c:v>92.756366093091486</c:v>
                </c:pt>
                <c:pt idx="9" formatCode="#,##0.0">
                  <c:v>90.839694656488561</c:v>
                </c:pt>
                <c:pt idx="10" formatCode="#,##0.0">
                  <c:v>87.287321688831014</c:v>
                </c:pt>
                <c:pt idx="11" formatCode="#,##0.0">
                  <c:v>86.664564192468831</c:v>
                </c:pt>
                <c:pt idx="12" formatCode="#,##0.0">
                  <c:v>81.927347838607105</c:v>
                </c:pt>
                <c:pt idx="13" formatCode="#,##0.0">
                  <c:v>69.445046933847593</c:v>
                </c:pt>
                <c:pt idx="14" formatCode="#,##0.0">
                  <c:v>52.780530167661468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507-4E23-BF6B-EE759B135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2101492403114873"/>
          <c:h val="0.8068264638962900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Работа!$B$2</c:f>
              <c:strCache>
                <c:ptCount val="1"/>
                <c:pt idx="0">
                  <c:v>апр.20</c:v>
                </c:pt>
              </c:strCache>
            </c:strRef>
          </c:tx>
          <c:spPr>
            <a:solidFill>
              <a:srgbClr val="C00000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561-462C-84C0-F03704A3D69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561-462C-84C0-F03704A3D69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61-462C-84C0-F03704A3D69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-60%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561-462C-84C0-F03704A3D69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Работа!$A$3:$A$16</c:f>
              <c:strCache>
                <c:ptCount val="14"/>
                <c:pt idx="0">
                  <c:v>Москва</c:v>
                </c:pt>
                <c:pt idx="2">
                  <c:v>Мадрид</c:v>
                </c:pt>
                <c:pt idx="3">
                  <c:v>Лондон</c:v>
                </c:pt>
                <c:pt idx="4">
                  <c:v>Монреаль</c:v>
                </c:pt>
                <c:pt idx="5">
                  <c:v>Париж</c:v>
                </c:pt>
                <c:pt idx="6">
                  <c:v>Сингапур</c:v>
                </c:pt>
                <c:pt idx="7">
                  <c:v>Стокгольм</c:v>
                </c:pt>
                <c:pt idx="8">
                  <c:v>Санкт-Петербург</c:v>
                </c:pt>
                <c:pt idx="9">
                  <c:v>Нью-Йорк</c:v>
                </c:pt>
                <c:pt idx="10">
                  <c:v>Берлин</c:v>
                </c:pt>
                <c:pt idx="11">
                  <c:v>Токио</c:v>
                </c:pt>
                <c:pt idx="12">
                  <c:v>Стамбул</c:v>
                </c:pt>
                <c:pt idx="13">
                  <c:v>Сеул</c:v>
                </c:pt>
              </c:strCache>
            </c:strRef>
          </c:cat>
          <c:val>
            <c:numRef>
              <c:f>Работа!$B$3:$B$16</c:f>
              <c:numCache>
                <c:formatCode>General</c:formatCode>
                <c:ptCount val="14"/>
                <c:pt idx="0" formatCode="0.0%">
                  <c:v>-0.60333333333333339</c:v>
                </c:pt>
                <c:pt idx="2" formatCode="0.0%">
                  <c:v>-0.84</c:v>
                </c:pt>
                <c:pt idx="3" formatCode="0.0%">
                  <c:v>-0.64666666666666672</c:v>
                </c:pt>
                <c:pt idx="4" formatCode="0.0%">
                  <c:v>-0.67433333333333334</c:v>
                </c:pt>
                <c:pt idx="5" formatCode="0.0%">
                  <c:v>-0.78599999999999992</c:v>
                </c:pt>
                <c:pt idx="6" formatCode="0.0%">
                  <c:v>-0.53866666666666663</c:v>
                </c:pt>
                <c:pt idx="7" formatCode="0.0%">
                  <c:v>-0.33666666666666667</c:v>
                </c:pt>
                <c:pt idx="8" formatCode="0.0%">
                  <c:v>-0.54</c:v>
                </c:pt>
                <c:pt idx="9" formatCode="0.0%">
                  <c:v>-0.53500000000000003</c:v>
                </c:pt>
                <c:pt idx="10" formatCode="0.0%">
                  <c:v>-0.48333333333333334</c:v>
                </c:pt>
                <c:pt idx="11" formatCode="0.0%">
                  <c:v>-0.49666666666666665</c:v>
                </c:pt>
                <c:pt idx="12" formatCode="0.0%">
                  <c:v>-0.62156410256410255</c:v>
                </c:pt>
                <c:pt idx="13" formatCode="0.0%">
                  <c:v>-4.6666666666666669E-2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61-462C-84C0-F03704A3D690}"/>
            </c:ext>
          </c:extLst>
        </c:ser>
        <c:ser>
          <c:idx val="0"/>
          <c:order val="1"/>
          <c:tx>
            <c:strRef>
              <c:f>Работа!$C$2</c:f>
              <c:strCache>
                <c:ptCount val="1"/>
                <c:pt idx="0">
                  <c:v>июн.20</c:v>
                </c:pt>
              </c:strCache>
            </c:strRef>
          </c:tx>
          <c:spPr>
            <a:solidFill>
              <a:srgbClr val="1F497D"/>
            </a:solidFill>
            <a:ln w="28575">
              <a:noFill/>
              <a:prstDash val="dash"/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1F497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1561-462C-84C0-F03704A3D69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61-462C-84C0-F03704A3D690}"/>
              </c:ext>
            </c:extLst>
          </c:dPt>
          <c:dLbls>
            <c:dLbl>
              <c:idx val="0"/>
              <c:layout>
                <c:manualLayout>
                  <c:x val="0"/>
                  <c:y val="-5.395540946526578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-41%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561-462C-84C0-F03704A3D690}"/>
                </c:ext>
              </c:extLst>
            </c:dLbl>
            <c:dLbl>
              <c:idx val="2"/>
              <c:layout>
                <c:manualLayout>
                  <c:x val="4.7578431222683349E-17"/>
                  <c:y val="-8.093311419789866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561-462C-84C0-F03704A3D690}"/>
                </c:ext>
              </c:extLst>
            </c:dLbl>
            <c:dLbl>
              <c:idx val="3"/>
              <c:layout>
                <c:manualLayout>
                  <c:x val="2.5952171374244103E-3"/>
                  <c:y val="-2.697770473263289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561-462C-84C0-F03704A3D69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-42%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561-462C-84C0-F03704A3D690}"/>
                </c:ext>
              </c:extLst>
            </c:dLbl>
            <c:dLbl>
              <c:idx val="6"/>
              <c:layout>
                <c:manualLayout>
                  <c:x val="0"/>
                  <c:y val="-8.09331141978991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-39%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561-462C-84C0-F03704A3D69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-36%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561-462C-84C0-F03704A3D69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-19%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561-462C-84C0-F03704A3D69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-1%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561-462C-84C0-F03704A3D69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Работа!$A$3:$A$16</c:f>
              <c:strCache>
                <c:ptCount val="14"/>
                <c:pt idx="0">
                  <c:v>Москва</c:v>
                </c:pt>
                <c:pt idx="2">
                  <c:v>Мадрид</c:v>
                </c:pt>
                <c:pt idx="3">
                  <c:v>Лондон</c:v>
                </c:pt>
                <c:pt idx="4">
                  <c:v>Монреаль</c:v>
                </c:pt>
                <c:pt idx="5">
                  <c:v>Париж</c:v>
                </c:pt>
                <c:pt idx="6">
                  <c:v>Сингапур</c:v>
                </c:pt>
                <c:pt idx="7">
                  <c:v>Стокгольм</c:v>
                </c:pt>
                <c:pt idx="8">
                  <c:v>Санкт-Петербург</c:v>
                </c:pt>
                <c:pt idx="9">
                  <c:v>Нью-Йорк</c:v>
                </c:pt>
                <c:pt idx="10">
                  <c:v>Берлин</c:v>
                </c:pt>
                <c:pt idx="11">
                  <c:v>Токио</c:v>
                </c:pt>
                <c:pt idx="12">
                  <c:v>Стамбул</c:v>
                </c:pt>
                <c:pt idx="13">
                  <c:v>Сеул</c:v>
                </c:pt>
              </c:strCache>
            </c:strRef>
          </c:cat>
          <c:val>
            <c:numRef>
              <c:f>Работа!$C$3:$C$16</c:f>
              <c:numCache>
                <c:formatCode>General</c:formatCode>
                <c:ptCount val="14"/>
                <c:pt idx="0" formatCode="0.0%">
                  <c:v>-0.40666666666666662</c:v>
                </c:pt>
                <c:pt idx="2" formatCode="0.0%">
                  <c:v>-0.48333333333333334</c:v>
                </c:pt>
                <c:pt idx="3" formatCode="0.0%">
                  <c:v>-0.43</c:v>
                </c:pt>
                <c:pt idx="4" formatCode="0.0%">
                  <c:v>-0.41533333333333333</c:v>
                </c:pt>
                <c:pt idx="5" formatCode="0.0%">
                  <c:v>-0.41433333333333328</c:v>
                </c:pt>
                <c:pt idx="6" formatCode="0.0%">
                  <c:v>-0.38733333333333336</c:v>
                </c:pt>
                <c:pt idx="7" formatCode="0.0%">
                  <c:v>-0.38333333333333336</c:v>
                </c:pt>
                <c:pt idx="8" formatCode="0.0%">
                  <c:v>-0.36333333333333334</c:v>
                </c:pt>
                <c:pt idx="9" formatCode="0.0%">
                  <c:v>-0.36</c:v>
                </c:pt>
                <c:pt idx="10" formatCode="0.0%">
                  <c:v>-0.31</c:v>
                </c:pt>
                <c:pt idx="11" formatCode="0.0%">
                  <c:v>-0.26</c:v>
                </c:pt>
                <c:pt idx="12" formatCode="0.0%">
                  <c:v>-0.19260795935647756</c:v>
                </c:pt>
                <c:pt idx="13" formatCode="0.0%">
                  <c:v>-1.3333333333333332E-2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561-462C-84C0-F03704A3D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6623744"/>
        <c:axId val="106625280"/>
      </c:barChart>
      <c:catAx>
        <c:axId val="1066237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106625280"/>
        <c:crossesAt val="0"/>
        <c:auto val="1"/>
        <c:lblAlgn val="ctr"/>
        <c:lblOffset val="0"/>
        <c:noMultiLvlLbl val="0"/>
      </c:catAx>
      <c:valAx>
        <c:axId val="106625280"/>
        <c:scaling>
          <c:orientation val="minMax"/>
          <c:max val="0"/>
          <c:min val="-0.8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1066237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6919293344851739"/>
          <c:y val="0.90973323723322608"/>
          <c:w val="0.28694079584274823"/>
          <c:h val="8.9681962600404327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2101492403114873"/>
          <c:h val="0.8040173076923077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Транзит2!$B$2</c:f>
              <c:strCache>
                <c:ptCount val="1"/>
                <c:pt idx="0">
                  <c:v>апр.20</c:v>
                </c:pt>
              </c:strCache>
            </c:strRef>
          </c:tx>
          <c:spPr>
            <a:solidFill>
              <a:srgbClr val="C00000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3F1-4377-82B0-585F5C0A0EF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3F1-4377-82B0-585F5C0A0EF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3F1-4377-82B0-585F5C0A0EF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-69%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3F1-4377-82B0-585F5C0A0E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Транзит2!$A$3:$A$18</c:f>
              <c:strCache>
                <c:ptCount val="16"/>
                <c:pt idx="0">
                  <c:v>Москва</c:v>
                </c:pt>
                <c:pt idx="2">
                  <c:v>Лондон</c:v>
                </c:pt>
                <c:pt idx="3">
                  <c:v>Пекин</c:v>
                </c:pt>
                <c:pt idx="4">
                  <c:v>Монреаль</c:v>
                </c:pt>
                <c:pt idx="5">
                  <c:v>Нью-Йорк</c:v>
                </c:pt>
                <c:pt idx="6">
                  <c:v>Сингапур</c:v>
                </c:pt>
                <c:pt idx="7">
                  <c:v>Мадрид</c:v>
                </c:pt>
                <c:pt idx="8">
                  <c:v>Токио</c:v>
                </c:pt>
                <c:pt idx="9">
                  <c:v>Париж</c:v>
                </c:pt>
                <c:pt idx="10">
                  <c:v>Стокгольм</c:v>
                </c:pt>
                <c:pt idx="11">
                  <c:v>Берлин</c:v>
                </c:pt>
                <c:pt idx="12">
                  <c:v>Санкт-Петербург</c:v>
                </c:pt>
                <c:pt idx="13">
                  <c:v>Стамбул</c:v>
                </c:pt>
                <c:pt idx="14">
                  <c:v>Шанхай</c:v>
                </c:pt>
                <c:pt idx="15">
                  <c:v>Сеул</c:v>
                </c:pt>
              </c:strCache>
            </c:strRef>
          </c:cat>
          <c:val>
            <c:numRef>
              <c:f>Транзит2!$B$3:$B$18</c:f>
              <c:numCache>
                <c:formatCode>General</c:formatCode>
                <c:ptCount val="16"/>
                <c:pt idx="0" formatCode="0.0%">
                  <c:v>-0.68666666666666676</c:v>
                </c:pt>
                <c:pt idx="2" formatCode="0.0%">
                  <c:v>-0.75666666666666671</c:v>
                </c:pt>
                <c:pt idx="3" formatCode="0.0%">
                  <c:v>-0.46938775510204084</c:v>
                </c:pt>
                <c:pt idx="4" formatCode="0.0%">
                  <c:v>-0.7443333333333334</c:v>
                </c:pt>
                <c:pt idx="5" formatCode="0.0%">
                  <c:v>-0.66500000000000004</c:v>
                </c:pt>
                <c:pt idx="6" formatCode="0.0%">
                  <c:v>-0.60733333333333339</c:v>
                </c:pt>
                <c:pt idx="7" formatCode="0.0%">
                  <c:v>-0.88</c:v>
                </c:pt>
                <c:pt idx="8" formatCode="0.0%">
                  <c:v>-0.60333333333333339</c:v>
                </c:pt>
                <c:pt idx="9" formatCode="0.0%">
                  <c:v>-0.83933333333333338</c:v>
                </c:pt>
                <c:pt idx="10" formatCode="0.0%">
                  <c:v>-0.43333333333333335</c:v>
                </c:pt>
                <c:pt idx="11" formatCode="0.0%">
                  <c:v>-0.5</c:v>
                </c:pt>
                <c:pt idx="12" formatCode="0.0%">
                  <c:v>-0.60333333333333339</c:v>
                </c:pt>
                <c:pt idx="13" formatCode="0.0%">
                  <c:v>-0.64238095238095239</c:v>
                </c:pt>
                <c:pt idx="14" formatCode="0.0%">
                  <c:v>-0.37931034482758613</c:v>
                </c:pt>
                <c:pt idx="15" formatCode="0.0%">
                  <c:v>-7.6666666666666675E-2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F1-4377-82B0-585F5C0A0EF0}"/>
            </c:ext>
          </c:extLst>
        </c:ser>
        <c:ser>
          <c:idx val="0"/>
          <c:order val="1"/>
          <c:tx>
            <c:strRef>
              <c:f>Транзит2!$C$2</c:f>
              <c:strCache>
                <c:ptCount val="1"/>
                <c:pt idx="0">
                  <c:v>июн.20</c:v>
                </c:pt>
              </c:strCache>
            </c:strRef>
          </c:tx>
          <c:spPr>
            <a:solidFill>
              <a:srgbClr val="1F497D"/>
            </a:solidFill>
            <a:ln w="28575">
              <a:noFill/>
              <a:prstDash val="dash"/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1F497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D3F1-4377-82B0-585F5C0A0EF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3F1-4377-82B0-585F5C0A0EF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-25%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3F1-4377-82B0-585F5C0A0EF0}"/>
                </c:ext>
              </c:extLst>
            </c:dLbl>
            <c:dLbl>
              <c:idx val="2"/>
              <c:layout>
                <c:manualLayout>
                  <c:x val="4.8123123518335561E-17"/>
                  <c:y val="-8.1410256410257408E-3"/>
                </c:manualLayout>
              </c:layout>
              <c:tx>
                <c:rich>
                  <a:bodyPr wrap="square" lIns="38100" tIns="19050" rIns="38100" bIns="19050" anchor="t">
                    <a:spAutoFit/>
                  </a:bodyPr>
                  <a:lstStyle/>
                  <a:p>
                    <a:pPr>
                      <a:defRPr sz="1200" b="1">
                        <a:solidFill>
                          <a:srgbClr val="1F497D"/>
                        </a:solidFill>
                      </a:defRPr>
                    </a:pPr>
                    <a:r>
                      <a:rPr lang="en-US" dirty="0"/>
                      <a:t>-60%</a:t>
                    </a: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3F1-4377-82B0-585F5C0A0EF0}"/>
                </c:ext>
              </c:extLst>
            </c:dLbl>
            <c:dLbl>
              <c:idx val="3"/>
              <c:layout>
                <c:manualLayout>
                  <c:x val="0"/>
                  <c:y val="-5.42735042735052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-54%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3F1-4377-82B0-585F5C0A0EF0}"/>
                </c:ext>
              </c:extLst>
            </c:dLbl>
            <c:dLbl>
              <c:idx val="6"/>
              <c:layout>
                <c:manualLayout>
                  <c:x val="-2.6249279694961739E-3"/>
                  <c:y val="-8.14102564102569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3F1-4377-82B0-585F5C0A0EF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-33%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3F1-4377-82B0-585F5C0A0EF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-29%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3F1-4377-82B0-585F5C0A0EF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-27%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D3F1-4377-82B0-585F5C0A0EF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-14%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D3F1-4377-82B0-585F5C0A0EF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-5%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D3F1-4377-82B0-585F5C0A0E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Транзит2!$A$3:$A$18</c:f>
              <c:strCache>
                <c:ptCount val="16"/>
                <c:pt idx="0">
                  <c:v>Москва</c:v>
                </c:pt>
                <c:pt idx="2">
                  <c:v>Лондон</c:v>
                </c:pt>
                <c:pt idx="3">
                  <c:v>Пекин</c:v>
                </c:pt>
                <c:pt idx="4">
                  <c:v>Монреаль</c:v>
                </c:pt>
                <c:pt idx="5">
                  <c:v>Нью-Йорк</c:v>
                </c:pt>
                <c:pt idx="6">
                  <c:v>Сингапур</c:v>
                </c:pt>
                <c:pt idx="7">
                  <c:v>Мадрид</c:v>
                </c:pt>
                <c:pt idx="8">
                  <c:v>Токио</c:v>
                </c:pt>
                <c:pt idx="9">
                  <c:v>Париж</c:v>
                </c:pt>
                <c:pt idx="10">
                  <c:v>Стокгольм</c:v>
                </c:pt>
                <c:pt idx="11">
                  <c:v>Берлин</c:v>
                </c:pt>
                <c:pt idx="12">
                  <c:v>Санкт-Петербург</c:v>
                </c:pt>
                <c:pt idx="13">
                  <c:v>Стамбул</c:v>
                </c:pt>
                <c:pt idx="14">
                  <c:v>Шанхай</c:v>
                </c:pt>
                <c:pt idx="15">
                  <c:v>Сеул</c:v>
                </c:pt>
              </c:strCache>
            </c:strRef>
          </c:cat>
          <c:val>
            <c:numRef>
              <c:f>Транзит2!$C$3:$C$18</c:f>
              <c:numCache>
                <c:formatCode>General</c:formatCode>
                <c:ptCount val="16"/>
                <c:pt idx="0" formatCode="0.0%">
                  <c:v>-0.2533333333333333</c:v>
                </c:pt>
                <c:pt idx="2" formatCode="0.0%">
                  <c:v>-0.6</c:v>
                </c:pt>
                <c:pt idx="3" formatCode="0.0%">
                  <c:v>-0.54285714285714282</c:v>
                </c:pt>
                <c:pt idx="4" formatCode="0.0%">
                  <c:v>-0.52700000000000002</c:v>
                </c:pt>
                <c:pt idx="5" formatCode="0.0%">
                  <c:v>-0.49</c:v>
                </c:pt>
                <c:pt idx="6" formatCode="0.0%">
                  <c:v>-0.47833333333333333</c:v>
                </c:pt>
                <c:pt idx="7" formatCode="0.0%">
                  <c:v>-0.45333333333333337</c:v>
                </c:pt>
                <c:pt idx="8" formatCode="0.0%">
                  <c:v>-0.33</c:v>
                </c:pt>
                <c:pt idx="9" formatCode="0.0%">
                  <c:v>-0.33166666666666667</c:v>
                </c:pt>
                <c:pt idx="10" formatCode="0.0%">
                  <c:v>-0.30333333333333334</c:v>
                </c:pt>
                <c:pt idx="11" formatCode="0.0%">
                  <c:v>-0.28499999999999998</c:v>
                </c:pt>
                <c:pt idx="12" formatCode="0.0%">
                  <c:v>-0.27</c:v>
                </c:pt>
                <c:pt idx="13" formatCode="0.0%">
                  <c:v>-0.14313675213675214</c:v>
                </c:pt>
                <c:pt idx="14" formatCode="0.0%">
                  <c:v>-0.11724137931034477</c:v>
                </c:pt>
                <c:pt idx="15" formatCode="0.0%">
                  <c:v>-4.6666666666666669E-2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3F1-4377-82B0-585F5C0A0E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6503552"/>
        <c:axId val="106509440"/>
      </c:barChart>
      <c:catAx>
        <c:axId val="106503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106509440"/>
        <c:crossesAt val="0"/>
        <c:auto val="1"/>
        <c:lblAlgn val="ctr"/>
        <c:lblOffset val="0"/>
        <c:tickLblSkip val="1"/>
        <c:noMultiLvlLbl val="0"/>
      </c:catAx>
      <c:valAx>
        <c:axId val="106509440"/>
        <c:scaling>
          <c:orientation val="minMax"/>
          <c:max val="0"/>
          <c:min val="-0.8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10650355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6500781893004114"/>
          <c:y val="0.90875918803418798"/>
          <c:w val="0.28694079584274823"/>
          <c:h val="8.9681962600404327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75975206480686319"/>
          <c:h val="0.7717554477438671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Food2!$B$2</c:f>
              <c:strCache>
                <c:ptCount val="1"/>
                <c:pt idx="0">
                  <c:v>апр.20</c:v>
                </c:pt>
              </c:strCache>
            </c:strRef>
          </c:tx>
          <c:spPr>
            <a:solidFill>
              <a:srgbClr val="C00000"/>
            </a:solidFill>
            <a:ln w="3175"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/>
                      <a:t>-39,0%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1F6-41F8-A6A1-9DDAB25184D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/>
                      <a:t>-36,0%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1F6-41F8-A6A1-9DDAB25184D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/>
                      <a:t>-47,6%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1F6-41F8-A6A1-9DDAB25184D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100"/>
                      <a:t>-28,7%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1F6-41F8-A6A1-9DDAB25184D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sz="1100"/>
                      <a:t>-27,7%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1F6-41F8-A6A1-9DDAB25184DF}"/>
                </c:ext>
              </c:extLst>
            </c:dLbl>
            <c:dLbl>
              <c:idx val="41"/>
              <c:tx>
                <c:rich>
                  <a:bodyPr/>
                  <a:lstStyle/>
                  <a:p>
                    <a:r>
                      <a:rPr lang="ru-RU" sz="1100" b="1">
                        <a:solidFill>
                          <a:srgbClr val="C00000"/>
                        </a:solidFill>
                      </a:rPr>
                      <a:t>+4,1%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1F6-41F8-A6A1-9DDAB25184D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Food2!$A$3:$A$15</c:f>
              <c:strCache>
                <c:ptCount val="13"/>
                <c:pt idx="0">
                  <c:v>Москва</c:v>
                </c:pt>
                <c:pt idx="2">
                  <c:v>Лондон</c:v>
                </c:pt>
                <c:pt idx="3">
                  <c:v>Париж</c:v>
                </c:pt>
                <c:pt idx="4">
                  <c:v>Сингапур</c:v>
                </c:pt>
                <c:pt idx="5">
                  <c:v>Мадрид</c:v>
                </c:pt>
                <c:pt idx="6">
                  <c:v>Берлин</c:v>
                </c:pt>
                <c:pt idx="7">
                  <c:v>Санкт-Петербург</c:v>
                </c:pt>
                <c:pt idx="8">
                  <c:v>Токио</c:v>
                </c:pt>
                <c:pt idx="9">
                  <c:v>Нью-Йорк</c:v>
                </c:pt>
                <c:pt idx="10">
                  <c:v>Стокгольм</c:v>
                </c:pt>
                <c:pt idx="11">
                  <c:v>Стамбул</c:v>
                </c:pt>
                <c:pt idx="12">
                  <c:v>Сеул</c:v>
                </c:pt>
              </c:strCache>
            </c:strRef>
          </c:cat>
          <c:val>
            <c:numRef>
              <c:f>Food2!$B$3:$B$15</c:f>
              <c:numCache>
                <c:formatCode>General</c:formatCode>
                <c:ptCount val="13"/>
                <c:pt idx="0">
                  <c:v>-0.39</c:v>
                </c:pt>
                <c:pt idx="2">
                  <c:v>-0.36</c:v>
                </c:pt>
                <c:pt idx="3">
                  <c:v>-0.47600000000000003</c:v>
                </c:pt>
                <c:pt idx="4">
                  <c:v>-0.16833333333333333</c:v>
                </c:pt>
                <c:pt idx="5">
                  <c:v>-0.69499999999999995</c:v>
                </c:pt>
                <c:pt idx="6">
                  <c:v>-4.3333333333333328E-2</c:v>
                </c:pt>
                <c:pt idx="7">
                  <c:v>-0.28666666666666668</c:v>
                </c:pt>
                <c:pt idx="8">
                  <c:v>-0.11666666666666665</c:v>
                </c:pt>
                <c:pt idx="9">
                  <c:v>-0.115</c:v>
                </c:pt>
                <c:pt idx="10">
                  <c:v>-0.06</c:v>
                </c:pt>
                <c:pt idx="11">
                  <c:v>-0.27651909722222223</c:v>
                </c:pt>
                <c:pt idx="1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Food2!$C$2</c:f>
              <c:strCache>
                <c:ptCount val="1"/>
                <c:pt idx="0">
                  <c:v>июн.20</c:v>
                </c:pt>
              </c:strCache>
            </c:strRef>
          </c:tx>
          <c:spPr>
            <a:solidFill>
              <a:srgbClr val="1F497D"/>
            </a:solidFill>
            <a:ln w="28575">
              <a:noFill/>
              <a:prstDash val="dash"/>
            </a:ln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/>
                      <a:t>-7,7%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1F6-41F8-A6A1-9DDAB25184D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/>
                      <a:t>-17,5%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31F6-41F8-A6A1-9DDAB25184D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/>
                      <a:t>-15,3%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31F6-41F8-A6A1-9DDAB25184D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100"/>
                      <a:t>-10,3%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1F6-41F8-A6A1-9DDAB25184D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sz="1100"/>
                      <a:t>6,6%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31F6-41F8-A6A1-9DDAB25184D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sz="1100"/>
                      <a:t>9,7%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31F6-41F8-A6A1-9DDAB25184D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Food2!$A$3:$A$15</c:f>
              <c:strCache>
                <c:ptCount val="13"/>
                <c:pt idx="0">
                  <c:v>Москва</c:v>
                </c:pt>
                <c:pt idx="2">
                  <c:v>Лондон</c:v>
                </c:pt>
                <c:pt idx="3">
                  <c:v>Париж</c:v>
                </c:pt>
                <c:pt idx="4">
                  <c:v>Сингапур</c:v>
                </c:pt>
                <c:pt idx="5">
                  <c:v>Мадрид</c:v>
                </c:pt>
                <c:pt idx="6">
                  <c:v>Берлин</c:v>
                </c:pt>
                <c:pt idx="7">
                  <c:v>Санкт-Петербург</c:v>
                </c:pt>
                <c:pt idx="8">
                  <c:v>Токио</c:v>
                </c:pt>
                <c:pt idx="9">
                  <c:v>Нью-Йорк</c:v>
                </c:pt>
                <c:pt idx="10">
                  <c:v>Стокгольм</c:v>
                </c:pt>
                <c:pt idx="11">
                  <c:v>Стамбул</c:v>
                </c:pt>
                <c:pt idx="12">
                  <c:v>Сеул</c:v>
                </c:pt>
              </c:strCache>
            </c:strRef>
          </c:cat>
          <c:val>
            <c:numRef>
              <c:f>Food2!$C$3:$C$15</c:f>
              <c:numCache>
                <c:formatCode>General</c:formatCode>
                <c:ptCount val="13"/>
                <c:pt idx="0">
                  <c:v>-7.6666666666666675E-2</c:v>
                </c:pt>
                <c:pt idx="2">
                  <c:v>-0.17499999999999999</c:v>
                </c:pt>
                <c:pt idx="3">
                  <c:v>-0.153</c:v>
                </c:pt>
                <c:pt idx="4">
                  <c:v>-0.10866666666666668</c:v>
                </c:pt>
                <c:pt idx="5">
                  <c:v>-0.10333333333333333</c:v>
                </c:pt>
                <c:pt idx="6">
                  <c:v>-5.5E-2</c:v>
                </c:pt>
                <c:pt idx="7">
                  <c:v>-0.05</c:v>
                </c:pt>
                <c:pt idx="8">
                  <c:v>-0.04</c:v>
                </c:pt>
                <c:pt idx="9">
                  <c:v>-0.04</c:v>
                </c:pt>
                <c:pt idx="10">
                  <c:v>0</c:v>
                </c:pt>
                <c:pt idx="11">
                  <c:v>6.5699391833188528E-2</c:v>
                </c:pt>
                <c:pt idx="12">
                  <c:v>9.6666666666666665E-2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4334208"/>
        <c:axId val="34335744"/>
      </c:barChart>
      <c:catAx>
        <c:axId val="3433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34335744"/>
        <c:crossesAt val="0"/>
        <c:auto val="1"/>
        <c:lblAlgn val="ctr"/>
        <c:lblOffset val="0"/>
        <c:noMultiLvlLbl val="0"/>
      </c:catAx>
      <c:valAx>
        <c:axId val="34335744"/>
        <c:scaling>
          <c:orientation val="minMax"/>
          <c:max val="0.1"/>
          <c:min val="-0.60000000000000009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% от нормального</a:t>
                </a:r>
                <a:r>
                  <a:rPr lang="ru-RU" baseline="0" dirty="0"/>
                  <a:t> уровня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38992493794212563"/>
              <c:y val="0.8974908822792804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433420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9652685360063391"/>
          <c:y val="4.9144456262236888E-2"/>
          <c:w val="0.11825168191016155"/>
          <c:h val="0.1517306834854599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2101492403114873"/>
          <c:h val="0.82301312050369857"/>
        </c:manualLayout>
      </c:layout>
      <c:lineChart>
        <c:grouping val="standard"/>
        <c:varyColors val="0"/>
        <c:ser>
          <c:idx val="1"/>
          <c:order val="0"/>
          <c:tx>
            <c:strRef>
              <c:f>Food!$A$4</c:f>
              <c:strCache>
                <c:ptCount val="1"/>
                <c:pt idx="0">
                  <c:v>Москва</c:v>
                </c:pt>
              </c:strCache>
            </c:strRef>
          </c:tx>
          <c:spPr>
            <a:ln w="28575">
              <a:solidFill>
                <a:srgbClr val="1F497D">
                  <a:alpha val="99000"/>
                </a:srgbClr>
              </a:solidFill>
            </a:ln>
          </c:spPr>
          <c:marker>
            <c:symbol val="none"/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41"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1F497D"/>
                        </a:solidFill>
                      </a:rPr>
                      <a:t>+4,1%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916-4041-9D6C-539DEB7F0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Food!$B$2:$AQ$3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Food!$B$4:$AQ$4</c:f>
              <c:numCache>
                <c:formatCode>General</c:formatCode>
                <c:ptCount val="42"/>
                <c:pt idx="0">
                  <c:v>0.99244469396206214</c:v>
                </c:pt>
                <c:pt idx="1">
                  <c:v>0.97356096828413718</c:v>
                </c:pt>
                <c:pt idx="2">
                  <c:v>1.0209184709509049</c:v>
                </c:pt>
                <c:pt idx="3">
                  <c:v>1.0350525924869662</c:v>
                </c:pt>
                <c:pt idx="4">
                  <c:v>1.0449732243638381</c:v>
                </c:pt>
                <c:pt idx="5">
                  <c:v>1.0289787362358205</c:v>
                </c:pt>
                <c:pt idx="6">
                  <c:v>1.0150332354543088</c:v>
                </c:pt>
                <c:pt idx="7">
                  <c:v>1.0367980806589823</c:v>
                </c:pt>
                <c:pt idx="8">
                  <c:v>1.0271713575330863</c:v>
                </c:pt>
                <c:pt idx="9">
                  <c:v>1.0048836771337835</c:v>
                </c:pt>
                <c:pt idx="10">
                  <c:v>1.0058875569311201</c:v>
                </c:pt>
                <c:pt idx="11">
                  <c:v>1.0092858257045358</c:v>
                </c:pt>
                <c:pt idx="12">
                  <c:v>0.9965423178042262</c:v>
                </c:pt>
                <c:pt idx="13">
                  <c:v>1.0019116190854989</c:v>
                </c:pt>
                <c:pt idx="14">
                  <c:v>0.99744278938395803</c:v>
                </c:pt>
                <c:pt idx="15">
                  <c:v>1.0288748100578222</c:v>
                </c:pt>
                <c:pt idx="16">
                  <c:v>1.0418985418307058</c:v>
                </c:pt>
                <c:pt idx="17">
                  <c:v>1.0267829153171</c:v>
                </c:pt>
                <c:pt idx="18">
                  <c:v>1.0348440176944667</c:v>
                </c:pt>
                <c:pt idx="19">
                  <c:v>1.0101578531502282</c:v>
                </c:pt>
                <c:pt idx="20">
                  <c:v>1.0054242174747352</c:v>
                </c:pt>
                <c:pt idx="21">
                  <c:v>1.0122110733303984</c:v>
                </c:pt>
                <c:pt idx="22">
                  <c:v>1.0364556499371147</c:v>
                </c:pt>
                <c:pt idx="23">
                  <c:v>1.0774602084783975</c:v>
                </c:pt>
                <c:pt idx="24">
                  <c:v>1.023724980689833</c:v>
                </c:pt>
                <c:pt idx="25">
                  <c:v>1.0182387803645925</c:v>
                </c:pt>
                <c:pt idx="26">
                  <c:v>1.0182387803645927</c:v>
                </c:pt>
                <c:pt idx="27">
                  <c:v>1.0006114287696863</c:v>
                </c:pt>
                <c:pt idx="28">
                  <c:v>1.0120767680576723</c:v>
                </c:pt>
                <c:pt idx="29">
                  <c:v>1.0269759002898569</c:v>
                </c:pt>
                <c:pt idx="30">
                  <c:v>1.0069763696123522</c:v>
                </c:pt>
                <c:pt idx="31">
                  <c:v>1.0069763696123524</c:v>
                </c:pt>
                <c:pt idx="32">
                  <c:v>1.0050799922684495</c:v>
                </c:pt>
                <c:pt idx="33">
                  <c:v>1.0137444749604188</c:v>
                </c:pt>
                <c:pt idx="34">
                  <c:v>1.0147325300042398</c:v>
                </c:pt>
                <c:pt idx="35">
                  <c:v>1.0155541757775228</c:v>
                </c:pt>
                <c:pt idx="36">
                  <c:v>1.0292224688566283</c:v>
                </c:pt>
                <c:pt idx="37">
                  <c:v>1.0403132282193075</c:v>
                </c:pt>
                <c:pt idx="38">
                  <c:v>1.0449741297794299</c:v>
                </c:pt>
                <c:pt idx="39">
                  <c:v>0.82081905738114813</c:v>
                </c:pt>
                <c:pt idx="40">
                  <c:v>0.83857106583120378</c:v>
                </c:pt>
                <c:pt idx="41">
                  <c:v>1.0410447014153181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Food!$A$5</c:f>
              <c:strCache>
                <c:ptCount val="1"/>
                <c:pt idx="0">
                  <c:v>Шанхай</c:v>
                </c:pt>
              </c:strCache>
            </c:strRef>
          </c:tx>
          <c:spPr>
            <a:ln w="28575">
              <a:solidFill>
                <a:srgbClr val="FF0000"/>
              </a:solidFill>
              <a:prstDash val="dash"/>
            </a:ln>
          </c:spPr>
          <c:marker>
            <c:symbol val="none"/>
          </c:marker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dLbls>
            <c:dLbl>
              <c:idx val="41"/>
              <c:layout>
                <c:manualLayout>
                  <c:x val="3.8494475992177438E-3"/>
                  <c:y val="-5.3955409465265784E-3"/>
                </c:manualLayout>
              </c:layout>
              <c:tx>
                <c:rich>
                  <a:bodyPr/>
                  <a:lstStyle/>
                  <a:p>
                    <a:r>
                      <a:rPr lang="en-US" b="1" i="0">
                        <a:solidFill>
                          <a:srgbClr val="FF0000"/>
                        </a:solidFill>
                      </a:rPr>
                      <a:t>-3,2%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916-4041-9D6C-539DEB7F0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Food!$B$2:$AQ$3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Food!$B$5:$AQ$5</c:f>
              <c:numCache>
                <c:formatCode>General</c:formatCode>
                <c:ptCount val="42"/>
                <c:pt idx="1">
                  <c:v>0.97299999999999998</c:v>
                </c:pt>
                <c:pt idx="2">
                  <c:v>1.1160000000000001</c:v>
                </c:pt>
                <c:pt idx="3">
                  <c:v>1.1180000000000001</c:v>
                </c:pt>
                <c:pt idx="4">
                  <c:v>1.127</c:v>
                </c:pt>
                <c:pt idx="5">
                  <c:v>1.117</c:v>
                </c:pt>
                <c:pt idx="6">
                  <c:v>1.121</c:v>
                </c:pt>
                <c:pt idx="7">
                  <c:v>1.089</c:v>
                </c:pt>
                <c:pt idx="8">
                  <c:v>1.1519999999999999</c:v>
                </c:pt>
                <c:pt idx="9">
                  <c:v>1.119</c:v>
                </c:pt>
                <c:pt idx="10">
                  <c:v>1.0129999999999999</c:v>
                </c:pt>
                <c:pt idx="11">
                  <c:v>1.018</c:v>
                </c:pt>
                <c:pt idx="13">
                  <c:v>1.2649999999999999</c:v>
                </c:pt>
                <c:pt idx="14">
                  <c:v>1.002</c:v>
                </c:pt>
                <c:pt idx="15">
                  <c:v>0.98099999999999998</c:v>
                </c:pt>
                <c:pt idx="16">
                  <c:v>0.95799999999999996</c:v>
                </c:pt>
                <c:pt idx="17">
                  <c:v>1.1200000000000001</c:v>
                </c:pt>
                <c:pt idx="18">
                  <c:v>1.03</c:v>
                </c:pt>
                <c:pt idx="19">
                  <c:v>1.042</c:v>
                </c:pt>
                <c:pt idx="20">
                  <c:v>1.107</c:v>
                </c:pt>
                <c:pt idx="21">
                  <c:v>1.0489999999999999</c:v>
                </c:pt>
                <c:pt idx="22">
                  <c:v>1.0629999999999999</c:v>
                </c:pt>
                <c:pt idx="23">
                  <c:v>1.073</c:v>
                </c:pt>
                <c:pt idx="25">
                  <c:v>0.91100000000000003</c:v>
                </c:pt>
                <c:pt idx="26">
                  <c:v>1.04</c:v>
                </c:pt>
                <c:pt idx="27">
                  <c:v>1.085</c:v>
                </c:pt>
                <c:pt idx="28">
                  <c:v>1.0920000000000001</c:v>
                </c:pt>
                <c:pt idx="29">
                  <c:v>1.0249999999999999</c:v>
                </c:pt>
                <c:pt idx="30">
                  <c:v>1.081</c:v>
                </c:pt>
                <c:pt idx="31">
                  <c:v>1.1359999999999999</c:v>
                </c:pt>
                <c:pt idx="32">
                  <c:v>1.0549999999999999</c:v>
                </c:pt>
                <c:pt idx="33">
                  <c:v>1.071</c:v>
                </c:pt>
                <c:pt idx="34">
                  <c:v>1.1120000000000001</c:v>
                </c:pt>
                <c:pt idx="35">
                  <c:v>1.1479999999999999</c:v>
                </c:pt>
                <c:pt idx="37">
                  <c:v>0.78800000000000003</c:v>
                </c:pt>
                <c:pt idx="38">
                  <c:v>0.84799999999999998</c:v>
                </c:pt>
                <c:pt idx="39">
                  <c:v>0.93300000000000005</c:v>
                </c:pt>
                <c:pt idx="40">
                  <c:v>0.93700000000000006</c:v>
                </c:pt>
                <c:pt idx="41">
                  <c:v>0.96799999999999997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ser>
          <c:idx val="2"/>
          <c:order val="2"/>
          <c:tx>
            <c:strRef>
              <c:f>Food!$A$6</c:f>
              <c:strCache>
                <c:ptCount val="1"/>
                <c:pt idx="0">
                  <c:v>Берлин</c:v>
                </c:pt>
              </c:strCache>
            </c:strRef>
          </c:tx>
          <c:spPr>
            <a:ln w="28575">
              <a:solidFill>
                <a:srgbClr val="FFC000"/>
              </a:solidFill>
              <a:prstDash val="dash"/>
            </a:ln>
          </c:spPr>
          <c:marker>
            <c:symbol val="none"/>
          </c:marker>
          <c:cat>
            <c:multiLvlStrRef>
              <c:f>Food!$B$2:$AQ$3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Food!$B$6:$AQ$6</c:f>
              <c:numCache>
                <c:formatCode>General</c:formatCode>
                <c:ptCount val="42"/>
                <c:pt idx="0">
                  <c:v>0.98734177215189867</c:v>
                </c:pt>
                <c:pt idx="1">
                  <c:v>0.93476044852191653</c:v>
                </c:pt>
                <c:pt idx="2">
                  <c:v>1.0172579098753596</c:v>
                </c:pt>
                <c:pt idx="3">
                  <c:v>0.98167791706846663</c:v>
                </c:pt>
                <c:pt idx="4">
                  <c:v>1.0134874759152217</c:v>
                </c:pt>
                <c:pt idx="5">
                  <c:v>1.0039100684261975</c:v>
                </c:pt>
                <c:pt idx="6">
                  <c:v>1.0295566502463054</c:v>
                </c:pt>
                <c:pt idx="7">
                  <c:v>1.0408163265306123</c:v>
                </c:pt>
                <c:pt idx="8">
                  <c:v>1.033266129032258</c:v>
                </c:pt>
                <c:pt idx="9">
                  <c:v>1</c:v>
                </c:pt>
                <c:pt idx="10">
                  <c:v>1.0047984644913628</c:v>
                </c:pt>
                <c:pt idx="11">
                  <c:v>0.98918469217970051</c:v>
                </c:pt>
                <c:pt idx="12">
                  <c:v>1.0170940170940173</c:v>
                </c:pt>
                <c:pt idx="13">
                  <c:v>1.0305343511450382</c:v>
                </c:pt>
                <c:pt idx="14">
                  <c:v>1.0141376060320453</c:v>
                </c:pt>
                <c:pt idx="15">
                  <c:v>1.0127701375245579</c:v>
                </c:pt>
                <c:pt idx="16">
                  <c:v>1.0123574144486691</c:v>
                </c:pt>
                <c:pt idx="17">
                  <c:v>1.0408958130477117</c:v>
                </c:pt>
                <c:pt idx="18">
                  <c:v>0.96076555023923449</c:v>
                </c:pt>
                <c:pt idx="19">
                  <c:v>1.0928792569659442</c:v>
                </c:pt>
                <c:pt idx="20">
                  <c:v>1.0078048780487805</c:v>
                </c:pt>
                <c:pt idx="21">
                  <c:v>1.0760760760760759</c:v>
                </c:pt>
                <c:pt idx="22">
                  <c:v>1.0353390639923592</c:v>
                </c:pt>
                <c:pt idx="23">
                  <c:v>0.99243061396131194</c:v>
                </c:pt>
                <c:pt idx="24">
                  <c:v>1.0682773109243697</c:v>
                </c:pt>
                <c:pt idx="25">
                  <c:v>1.0444444444444445</c:v>
                </c:pt>
                <c:pt idx="26">
                  <c:v>1.0492565055762082</c:v>
                </c:pt>
                <c:pt idx="27">
                  <c:v>1.0601357904946653</c:v>
                </c:pt>
                <c:pt idx="28">
                  <c:v>1.0319248826291081</c:v>
                </c:pt>
                <c:pt idx="29">
                  <c:v>0.96819457436856871</c:v>
                </c:pt>
                <c:pt idx="30">
                  <c:v>1.0637450199203187</c:v>
                </c:pt>
                <c:pt idx="31">
                  <c:v>1.0443814919735599</c:v>
                </c:pt>
                <c:pt idx="32">
                  <c:v>1.0087124878993223</c:v>
                </c:pt>
                <c:pt idx="33">
                  <c:v>1.0455813953488373</c:v>
                </c:pt>
                <c:pt idx="34">
                  <c:v>1.070110701107011</c:v>
                </c:pt>
                <c:pt idx="35">
                  <c:v>1.028813559322034</c:v>
                </c:pt>
                <c:pt idx="36">
                  <c:v>1.0334316617502457</c:v>
                </c:pt>
                <c:pt idx="37">
                  <c:v>1.1408308004052683</c:v>
                </c:pt>
                <c:pt idx="38">
                  <c:v>1.0451727192205491</c:v>
                </c:pt>
                <c:pt idx="39">
                  <c:v>0.96980786825251608</c:v>
                </c:pt>
                <c:pt idx="40">
                  <c:v>0.99636032757051862</c:v>
                </c:pt>
                <c:pt idx="41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916-4041-9D6C-539DEB7F0A86}"/>
            </c:ext>
          </c:extLst>
        </c:ser>
        <c:ser>
          <c:idx val="3"/>
          <c:order val="3"/>
          <c:tx>
            <c:strRef>
              <c:f>Food!$A$7</c:f>
              <c:strCache>
                <c:ptCount val="1"/>
                <c:pt idx="0">
                  <c:v>Санкт-Петербург</c:v>
                </c:pt>
              </c:strCache>
            </c:strRef>
          </c:tx>
          <c:spPr>
            <a:ln w="28575">
              <a:solidFill>
                <a:srgbClr val="00B0F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layout>
                <c:manualLayout>
                  <c:x val="3.8494475992177438E-3"/>
                  <c:y val="2.697770473263289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F0"/>
                        </a:solidFill>
                      </a:rPr>
                      <a:t>-5,2%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916-4041-9D6C-539DEB7F0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Food!$B$2:$AQ$3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Food!$B$7:$AQ$7</c:f>
              <c:numCache>
                <c:formatCode>General</c:formatCode>
                <c:ptCount val="42"/>
                <c:pt idx="0">
                  <c:v>0.92458775791124603</c:v>
                </c:pt>
                <c:pt idx="1">
                  <c:v>0.95417456616440577</c:v>
                </c:pt>
                <c:pt idx="2">
                  <c:v>1.0515003719131752</c:v>
                </c:pt>
                <c:pt idx="3">
                  <c:v>1.013646358524301</c:v>
                </c:pt>
                <c:pt idx="4">
                  <c:v>1.003509894939058</c:v>
                </c:pt>
                <c:pt idx="5">
                  <c:v>0.97139757830100815</c:v>
                </c:pt>
                <c:pt idx="6">
                  <c:v>0.96459779525290101</c:v>
                </c:pt>
                <c:pt idx="7">
                  <c:v>0.95688101289087779</c:v>
                </c:pt>
                <c:pt idx="8">
                  <c:v>0.98750120530338603</c:v>
                </c:pt>
                <c:pt idx="9">
                  <c:v>1.053663786058713</c:v>
                </c:pt>
                <c:pt idx="10">
                  <c:v>1.0547174498447718</c:v>
                </c:pt>
                <c:pt idx="11">
                  <c:v>1.3089043552573616</c:v>
                </c:pt>
                <c:pt idx="12">
                  <c:v>0.99345840564033761</c:v>
                </c:pt>
                <c:pt idx="13">
                  <c:v>0.93782473492447882</c:v>
                </c:pt>
                <c:pt idx="14">
                  <c:v>1.0372341568264736</c:v>
                </c:pt>
                <c:pt idx="15">
                  <c:v>0.98640968314197608</c:v>
                </c:pt>
                <c:pt idx="16">
                  <c:v>0.99726018965653773</c:v>
                </c:pt>
                <c:pt idx="17">
                  <c:v>0.95637252188061983</c:v>
                </c:pt>
                <c:pt idx="18">
                  <c:v>0.92959409126796244</c:v>
                </c:pt>
                <c:pt idx="19">
                  <c:v>0.92122774444655064</c:v>
                </c:pt>
                <c:pt idx="20">
                  <c:v>0.95623439873551963</c:v>
                </c:pt>
                <c:pt idx="21">
                  <c:v>1.0011774154760891</c:v>
                </c:pt>
                <c:pt idx="22">
                  <c:v>0.99116564132132823</c:v>
                </c:pt>
                <c:pt idx="23">
                  <c:v>1.229045395238447</c:v>
                </c:pt>
                <c:pt idx="24">
                  <c:v>0.9279292734050274</c:v>
                </c:pt>
                <c:pt idx="25">
                  <c:v>0.94370407105291287</c:v>
                </c:pt>
                <c:pt idx="26">
                  <c:v>1.0777100491424265</c:v>
                </c:pt>
                <c:pt idx="27">
                  <c:v>1.0432233275698686</c:v>
                </c:pt>
                <c:pt idx="28">
                  <c:v>1.0275749776563208</c:v>
                </c:pt>
                <c:pt idx="29">
                  <c:v>0.98852712850538049</c:v>
                </c:pt>
                <c:pt idx="30">
                  <c:v>0.95689426039320824</c:v>
                </c:pt>
                <c:pt idx="31">
                  <c:v>0.95689426039320824</c:v>
                </c:pt>
                <c:pt idx="32">
                  <c:v>0.97985972264264543</c:v>
                </c:pt>
                <c:pt idx="33">
                  <c:v>1.0523693421182012</c:v>
                </c:pt>
                <c:pt idx="34">
                  <c:v>1.060788296855147</c:v>
                </c:pt>
                <c:pt idx="35">
                  <c:v>1.2740067445230314</c:v>
                </c:pt>
                <c:pt idx="36">
                  <c:v>0.98225920002725731</c:v>
                </c:pt>
                <c:pt idx="37">
                  <c:v>1.0274431232285113</c:v>
                </c:pt>
                <c:pt idx="38">
                  <c:v>1.1723126036037312</c:v>
                </c:pt>
                <c:pt idx="39">
                  <c:v>0.99763802566677517</c:v>
                </c:pt>
                <c:pt idx="40">
                  <c:v>0.99264983553844133</c:v>
                </c:pt>
                <c:pt idx="41">
                  <c:v>0.94798059293921133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916-4041-9D6C-539DEB7F0A86}"/>
            </c:ext>
          </c:extLst>
        </c:ser>
        <c:ser>
          <c:idx val="5"/>
          <c:order val="4"/>
          <c:tx>
            <c:strRef>
              <c:f>Food!$A$9</c:f>
              <c:strCache>
                <c:ptCount val="1"/>
                <c:pt idx="0">
                  <c:v>Сингапур</c:v>
                </c:pt>
              </c:strCache>
            </c:strRef>
          </c:tx>
          <c:spPr>
            <a:ln w="28575">
              <a:solidFill>
                <a:srgbClr val="00B05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layout>
                <c:manualLayout>
                  <c:x val="1.15483427976532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50"/>
                        </a:solidFill>
                      </a:rPr>
                      <a:t>-47%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916-4041-9D6C-539DEB7F0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Food!$B$2:$AQ$3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Food!$B$9:$AQ$9</c:f>
              <c:numCache>
                <c:formatCode>General</c:formatCode>
                <c:ptCount val="42"/>
                <c:pt idx="0">
                  <c:v>1.0481566515807208</c:v>
                </c:pt>
                <c:pt idx="1">
                  <c:v>0.78440635688505078</c:v>
                </c:pt>
                <c:pt idx="2">
                  <c:v>0.95088286748850637</c:v>
                </c:pt>
                <c:pt idx="3">
                  <c:v>0.95235831114492209</c:v>
                </c:pt>
                <c:pt idx="4">
                  <c:v>0.93314680490212043</c:v>
                </c:pt>
                <c:pt idx="5">
                  <c:v>0.92775151216546292</c:v>
                </c:pt>
                <c:pt idx="6">
                  <c:v>1.0440164501811964</c:v>
                </c:pt>
                <c:pt idx="7">
                  <c:v>1.054477703000779</c:v>
                </c:pt>
                <c:pt idx="8">
                  <c:v>0.9776463918360736</c:v>
                </c:pt>
                <c:pt idx="9">
                  <c:v>0.96525747915644922</c:v>
                </c:pt>
                <c:pt idx="10">
                  <c:v>1.0382731233453546</c:v>
                </c:pt>
                <c:pt idx="11">
                  <c:v>0.97983184380707045</c:v>
                </c:pt>
                <c:pt idx="12">
                  <c:v>0.9840444391915848</c:v>
                </c:pt>
                <c:pt idx="13">
                  <c:v>1.595013249819321</c:v>
                </c:pt>
                <c:pt idx="14">
                  <c:v>1.0648753302598224</c:v>
                </c:pt>
                <c:pt idx="15">
                  <c:v>1.0461418982637154</c:v>
                </c:pt>
                <c:pt idx="16">
                  <c:v>0.96869159838169772</c:v>
                </c:pt>
                <c:pt idx="17">
                  <c:v>0.97115286832917125</c:v>
                </c:pt>
                <c:pt idx="18">
                  <c:v>0.91562012480499211</c:v>
                </c:pt>
                <c:pt idx="19">
                  <c:v>0.92999118770194855</c:v>
                </c:pt>
                <c:pt idx="20">
                  <c:v>0.99344503355148706</c:v>
                </c:pt>
                <c:pt idx="21">
                  <c:v>0.99337452239655299</c:v>
                </c:pt>
                <c:pt idx="22">
                  <c:v>0.9529383420001204</c:v>
                </c:pt>
                <c:pt idx="23">
                  <c:v>0.96137257903314377</c:v>
                </c:pt>
                <c:pt idx="24">
                  <c:v>1.0736968532308433</c:v>
                </c:pt>
                <c:pt idx="25">
                  <c:v>0.77703937531151346</c:v>
                </c:pt>
                <c:pt idx="26">
                  <c:v>0.95475731276116993</c:v>
                </c:pt>
                <c:pt idx="27">
                  <c:v>0.95840668547309471</c:v>
                </c:pt>
                <c:pt idx="28">
                  <c:v>0.98522318920465979</c:v>
                </c:pt>
                <c:pt idx="29">
                  <c:v>1.0068413459300973</c:v>
                </c:pt>
                <c:pt idx="30">
                  <c:v>1.0095414563499672</c:v>
                </c:pt>
                <c:pt idx="31">
                  <c:v>0.99568330174773634</c:v>
                </c:pt>
                <c:pt idx="32">
                  <c:v>0.97578568822640321</c:v>
                </c:pt>
                <c:pt idx="33">
                  <c:v>0.99038422194034126</c:v>
                </c:pt>
                <c:pt idx="34">
                  <c:v>0.9720624486442071</c:v>
                </c:pt>
                <c:pt idx="35">
                  <c:v>0.9849678283429022</c:v>
                </c:pt>
                <c:pt idx="36">
                  <c:v>1.0395468850209555</c:v>
                </c:pt>
                <c:pt idx="37">
                  <c:v>0.61814099947518808</c:v>
                </c:pt>
                <c:pt idx="38">
                  <c:v>0.5959620402323037</c:v>
                </c:pt>
                <c:pt idx="39">
                  <c:v>0.43862036914088437</c:v>
                </c:pt>
                <c:pt idx="40">
                  <c:v>0.39716815682730278</c:v>
                </c:pt>
                <c:pt idx="41">
                  <c:v>0.52575806600721087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916-4041-9D6C-539DEB7F0A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144640"/>
        <c:axId val="34170368"/>
      </c:lineChart>
      <c:catAx>
        <c:axId val="341446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% г/г</a:t>
                </a:r>
              </a:p>
            </c:rich>
          </c:tx>
          <c:layout>
            <c:manualLayout>
              <c:xMode val="edge"/>
              <c:yMode val="edge"/>
              <c:x val="0.10138494319971751"/>
              <c:y val="4.7687022938059029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34170368"/>
        <c:crossesAt val="-20"/>
        <c:auto val="1"/>
        <c:lblAlgn val="ctr"/>
        <c:lblOffset val="0"/>
        <c:noMultiLvlLbl val="0"/>
      </c:catAx>
      <c:valAx>
        <c:axId val="34170368"/>
        <c:scaling>
          <c:orientation val="minMax"/>
          <c:max val="1.2"/>
          <c:min val="0.4"/>
        </c:scaling>
        <c:delete val="0"/>
        <c:axPos val="l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414464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10121346835955201"/>
          <c:y val="0.64924769962737106"/>
          <c:w val="0.70442632674090278"/>
          <c:h val="0.1885767051555667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2101492403114873"/>
          <c:h val="0.7744532182171305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'Non-Food2'!$B$2</c:f>
              <c:strCache>
                <c:ptCount val="1"/>
                <c:pt idx="0">
                  <c:v>апр.20</c:v>
                </c:pt>
              </c:strCache>
            </c:strRef>
          </c:tx>
          <c:spPr>
            <a:solidFill>
              <a:srgbClr val="C00000"/>
            </a:solidFill>
            <a:ln w="3175"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/>
                      <a:t>-39,0%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5D0-40A6-AF66-60E18464CC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/>
                      <a:t>-36,0%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5D0-40A6-AF66-60E18464CCB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/>
                      <a:t>-47,6%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5D0-40A6-AF66-60E18464CCB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100"/>
                      <a:t>-28,7%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5D0-40A6-AF66-60E18464CCB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-56%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5D0-40A6-AF66-60E18464CCB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-26,7%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5D0-40A6-AF66-60E18464CCBA}"/>
                </c:ext>
              </c:extLst>
            </c:dLbl>
            <c:dLbl>
              <c:idx val="41"/>
              <c:tx>
                <c:rich>
                  <a:bodyPr/>
                  <a:lstStyle/>
                  <a:p>
                    <a:r>
                      <a:rPr lang="ru-RU" sz="1100" b="1">
                        <a:solidFill>
                          <a:srgbClr val="C00000"/>
                        </a:solidFill>
                      </a:rPr>
                      <a:t>+4,1%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5D0-40A6-AF66-60E18464CCB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'Non-Food2'!$A$3:$A$15</c:f>
              <c:strCache>
                <c:ptCount val="13"/>
                <c:pt idx="0">
                  <c:v>Москва</c:v>
                </c:pt>
                <c:pt idx="2">
                  <c:v>Лондон</c:v>
                </c:pt>
                <c:pt idx="3">
                  <c:v>Париж</c:v>
                </c:pt>
                <c:pt idx="4">
                  <c:v>Сингапур</c:v>
                </c:pt>
                <c:pt idx="5">
                  <c:v>Мадрид</c:v>
                </c:pt>
                <c:pt idx="6">
                  <c:v>Нью-Йорк</c:v>
                </c:pt>
                <c:pt idx="7">
                  <c:v>Санкт-Петербург</c:v>
                </c:pt>
                <c:pt idx="8">
                  <c:v>Токио</c:v>
                </c:pt>
                <c:pt idx="9">
                  <c:v>Стамбул</c:v>
                </c:pt>
                <c:pt idx="10">
                  <c:v>Берлин</c:v>
                </c:pt>
                <c:pt idx="11">
                  <c:v>Стокгольм</c:v>
                </c:pt>
                <c:pt idx="12">
                  <c:v>Сеул</c:v>
                </c:pt>
              </c:strCache>
            </c:strRef>
          </c:cat>
          <c:val>
            <c:numRef>
              <c:f>'Non-Food2'!$B$3:$B$15</c:f>
              <c:numCache>
                <c:formatCode>General</c:formatCode>
                <c:ptCount val="13"/>
                <c:pt idx="0">
                  <c:v>-0.66666666666666674</c:v>
                </c:pt>
                <c:pt idx="2">
                  <c:v>-0.81333333333333324</c:v>
                </c:pt>
                <c:pt idx="3">
                  <c:v>-0.93833333333333324</c:v>
                </c:pt>
                <c:pt idx="4">
                  <c:v>-0.55133333333333334</c:v>
                </c:pt>
                <c:pt idx="5">
                  <c:v>-0.93</c:v>
                </c:pt>
                <c:pt idx="6">
                  <c:v>-0.61</c:v>
                </c:pt>
                <c:pt idx="7">
                  <c:v>-0.6366666666666666</c:v>
                </c:pt>
                <c:pt idx="8">
                  <c:v>-0.53666666666666663</c:v>
                </c:pt>
                <c:pt idx="9">
                  <c:v>-0.72032370953630798</c:v>
                </c:pt>
                <c:pt idx="10">
                  <c:v>-0.56000000000000005</c:v>
                </c:pt>
                <c:pt idx="11">
                  <c:v>-0.26666666666666666</c:v>
                </c:pt>
                <c:pt idx="12">
                  <c:v>-0.11333333333333334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'Non-Food2'!$C$2</c:f>
              <c:strCache>
                <c:ptCount val="1"/>
                <c:pt idx="0">
                  <c:v>июн.20</c:v>
                </c:pt>
              </c:strCache>
            </c:strRef>
          </c:tx>
          <c:spPr>
            <a:solidFill>
              <a:srgbClr val="1F497D"/>
            </a:solidFill>
            <a:ln w="28575">
              <a:noFill/>
              <a:prstDash val="dash"/>
            </a:ln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-27%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5D0-40A6-AF66-60E18464CC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/>
                      <a:t>-17,5%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5D0-40A6-AF66-60E18464CCB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-36%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5D0-40A6-AF66-60E18464CCB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-19%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5D0-40A6-AF66-60E18464CCB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-8,7%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5D0-40A6-AF66-60E18464CCB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-5,3%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5D0-40A6-AF66-60E18464CCB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'Non-Food2'!$A$3:$A$15</c:f>
              <c:strCache>
                <c:ptCount val="13"/>
                <c:pt idx="0">
                  <c:v>Москва</c:v>
                </c:pt>
                <c:pt idx="2">
                  <c:v>Лондон</c:v>
                </c:pt>
                <c:pt idx="3">
                  <c:v>Париж</c:v>
                </c:pt>
                <c:pt idx="4">
                  <c:v>Сингапур</c:v>
                </c:pt>
                <c:pt idx="5">
                  <c:v>Мадрид</c:v>
                </c:pt>
                <c:pt idx="6">
                  <c:v>Нью-Йорк</c:v>
                </c:pt>
                <c:pt idx="7">
                  <c:v>Санкт-Петербург</c:v>
                </c:pt>
                <c:pt idx="8">
                  <c:v>Токио</c:v>
                </c:pt>
                <c:pt idx="9">
                  <c:v>Стамбул</c:v>
                </c:pt>
                <c:pt idx="10">
                  <c:v>Берлин</c:v>
                </c:pt>
                <c:pt idx="11">
                  <c:v>Стокгольм</c:v>
                </c:pt>
                <c:pt idx="12">
                  <c:v>Сеул</c:v>
                </c:pt>
              </c:strCache>
            </c:strRef>
          </c:cat>
          <c:val>
            <c:numRef>
              <c:f>'Non-Food2'!$C$3:$C$15</c:f>
              <c:numCache>
                <c:formatCode>General</c:formatCode>
                <c:ptCount val="13"/>
                <c:pt idx="0">
                  <c:v>-0.26666666666666666</c:v>
                </c:pt>
                <c:pt idx="2">
                  <c:v>-0.65</c:v>
                </c:pt>
                <c:pt idx="3">
                  <c:v>-0.49033333333333329</c:v>
                </c:pt>
                <c:pt idx="4">
                  <c:v>-0.48066666666666669</c:v>
                </c:pt>
                <c:pt idx="5">
                  <c:v>-0.40333333333333338</c:v>
                </c:pt>
                <c:pt idx="6">
                  <c:v>-0.36333333333333334</c:v>
                </c:pt>
                <c:pt idx="7">
                  <c:v>-0.34</c:v>
                </c:pt>
                <c:pt idx="8">
                  <c:v>-0.32333333333333336</c:v>
                </c:pt>
                <c:pt idx="9">
                  <c:v>-0.276239092495637</c:v>
                </c:pt>
                <c:pt idx="10">
                  <c:v>-0.19</c:v>
                </c:pt>
                <c:pt idx="11">
                  <c:v>-8.6666666666666656E-2</c:v>
                </c:pt>
                <c:pt idx="12">
                  <c:v>-5.333333333333333E-2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4605696"/>
        <c:axId val="34620160"/>
      </c:barChart>
      <c:catAx>
        <c:axId val="346056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34620160"/>
        <c:crossesAt val="0"/>
        <c:auto val="1"/>
        <c:lblAlgn val="ctr"/>
        <c:lblOffset val="0"/>
        <c:noMultiLvlLbl val="0"/>
      </c:catAx>
      <c:valAx>
        <c:axId val="34620160"/>
        <c:scaling>
          <c:orientation val="minMax"/>
          <c:max val="1.0000000000000002E-2"/>
          <c:min val="-0.60000000000000009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% от нормального уровня</a:t>
                </a:r>
              </a:p>
            </c:rich>
          </c:tx>
          <c:layout>
            <c:manualLayout>
              <c:xMode val="edge"/>
              <c:yMode val="edge"/>
              <c:x val="0.37592343496401176"/>
              <c:y val="0.9028802629625215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460569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4194315350556109"/>
          <c:y val="8.6778991632875512E-3"/>
          <c:w val="0.11825168191016155"/>
          <c:h val="0.1517306834854599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1432774425054666"/>
          <c:h val="0.82301312050369857"/>
        </c:manualLayout>
      </c:layout>
      <c:lineChart>
        <c:grouping val="standard"/>
        <c:varyColors val="0"/>
        <c:ser>
          <c:idx val="1"/>
          <c:order val="0"/>
          <c:tx>
            <c:strRef>
              <c:f>'Non-Food'!$A$4</c:f>
              <c:strCache>
                <c:ptCount val="1"/>
                <c:pt idx="0">
                  <c:v>Москва</c:v>
                </c:pt>
              </c:strCache>
            </c:strRef>
          </c:tx>
          <c:spPr>
            <a:ln w="28575">
              <a:solidFill>
                <a:srgbClr val="1F497D">
                  <a:alpha val="99000"/>
                </a:srgbClr>
              </a:solidFill>
            </a:ln>
          </c:spPr>
          <c:marker>
            <c:symbol val="none"/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41"/>
              <c:layout>
                <c:manualLayout>
                  <c:x val="3.8928257061366157E-3"/>
                  <c:y val="-8.0933114197898667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1F497D"/>
                        </a:solidFill>
                      </a:rPr>
                      <a:t>+4,8%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A43-4A22-B8E2-72D0A5D84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'Non-Food'!$B$2:$AQ$3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'Non-Food'!$B$4:$AQ$4</c:f>
              <c:numCache>
                <c:formatCode>General</c:formatCode>
                <c:ptCount val="42"/>
                <c:pt idx="0">
                  <c:v>1.0094319841292667</c:v>
                </c:pt>
                <c:pt idx="1">
                  <c:v>0.99899318387973968</c:v>
                </c:pt>
                <c:pt idx="2">
                  <c:v>1.0351684245216242</c:v>
                </c:pt>
                <c:pt idx="3">
                  <c:v>1.0526961767296596</c:v>
                </c:pt>
                <c:pt idx="4">
                  <c:v>1.0336140708070678</c:v>
                </c:pt>
                <c:pt idx="5">
                  <c:v>1.0107602923570622</c:v>
                </c:pt>
                <c:pt idx="6">
                  <c:v>1.0584568121771247</c:v>
                </c:pt>
                <c:pt idx="7">
                  <c:v>1.0693995047842191</c:v>
                </c:pt>
                <c:pt idx="8">
                  <c:v>1.1019700480771395</c:v>
                </c:pt>
                <c:pt idx="9">
                  <c:v>1.0676717835285536</c:v>
                </c:pt>
                <c:pt idx="10">
                  <c:v>1.0405183810990382</c:v>
                </c:pt>
                <c:pt idx="11">
                  <c:v>1.0318866298229525</c:v>
                </c:pt>
                <c:pt idx="12">
                  <c:v>1.0204371249150694</c:v>
                </c:pt>
                <c:pt idx="13">
                  <c:v>1.0215034124019191</c:v>
                </c:pt>
                <c:pt idx="14">
                  <c:v>1.0215034124019189</c:v>
                </c:pt>
                <c:pt idx="15">
                  <c:v>0.9944900998310553</c:v>
                </c:pt>
                <c:pt idx="16">
                  <c:v>1.004689998290861</c:v>
                </c:pt>
                <c:pt idx="17">
                  <c:v>1.0274065244598218</c:v>
                </c:pt>
                <c:pt idx="18">
                  <c:v>1.010660684655587</c:v>
                </c:pt>
                <c:pt idx="19">
                  <c:v>1.0012591899146046</c:v>
                </c:pt>
                <c:pt idx="20">
                  <c:v>1.0042185766828249</c:v>
                </c:pt>
                <c:pt idx="21">
                  <c:v>1.0312752429975953</c:v>
                </c:pt>
                <c:pt idx="22">
                  <c:v>1.0581874361864678</c:v>
                </c:pt>
                <c:pt idx="23">
                  <c:v>1.0565780256371349</c:v>
                </c:pt>
                <c:pt idx="24">
                  <c:v>1.0106398506094336</c:v>
                </c:pt>
                <c:pt idx="25">
                  <c:v>1.0085299553054472</c:v>
                </c:pt>
                <c:pt idx="26">
                  <c:v>1.0139521593662293</c:v>
                </c:pt>
                <c:pt idx="27">
                  <c:v>1.0068116512016787</c:v>
                </c:pt>
                <c:pt idx="28">
                  <c:v>0.97103661791024831</c:v>
                </c:pt>
                <c:pt idx="29">
                  <c:v>1.0120250982642489</c:v>
                </c:pt>
                <c:pt idx="30">
                  <c:v>1.0001885474073571</c:v>
                </c:pt>
                <c:pt idx="31">
                  <c:v>1.0095799891670505</c:v>
                </c:pt>
                <c:pt idx="32">
                  <c:v>1.0145386335146294</c:v>
                </c:pt>
                <c:pt idx="33">
                  <c:v>1.0380849388333344</c:v>
                </c:pt>
                <c:pt idx="34">
                  <c:v>1.0761022916288583</c:v>
                </c:pt>
                <c:pt idx="35">
                  <c:v>1.0293865028833558</c:v>
                </c:pt>
                <c:pt idx="36">
                  <c:v>1.0218396810147095</c:v>
                </c:pt>
                <c:pt idx="37">
                  <c:v>1.0464236900767789</c:v>
                </c:pt>
                <c:pt idx="38">
                  <c:v>1.0613459530368756</c:v>
                </c:pt>
                <c:pt idx="39">
                  <c:v>0.5258340132067193</c:v>
                </c:pt>
                <c:pt idx="40">
                  <c:v>0.60886043634462239</c:v>
                </c:pt>
                <c:pt idx="41">
                  <c:v>1.0480384560030385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'Non-Food'!$A$5</c:f>
              <c:strCache>
                <c:ptCount val="1"/>
                <c:pt idx="0">
                  <c:v>Шанхай</c:v>
                </c:pt>
              </c:strCache>
            </c:strRef>
          </c:tx>
          <c:spPr>
            <a:ln w="28575">
              <a:solidFill>
                <a:srgbClr val="FF0000"/>
              </a:solidFill>
              <a:prstDash val="dash"/>
            </a:ln>
          </c:spPr>
          <c:marker>
            <c:symbol val="none"/>
          </c:marker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dLbls>
            <c:dLbl>
              <c:idx val="41"/>
              <c:layout>
                <c:manualLayout>
                  <c:x val="3.8928257061366157E-3"/>
                  <c:y val="1.8884393312843022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FF0000"/>
                        </a:solidFill>
                      </a:defRPr>
                    </a:pPr>
                    <a:r>
                      <a:rPr lang="en-US" b="1">
                        <a:solidFill>
                          <a:srgbClr val="FF0000"/>
                        </a:solidFill>
                      </a:rPr>
                      <a:t>+1,4%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A43-4A22-B8E2-72D0A5D8470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'Non-Food'!$B$2:$AQ$3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'Non-Food'!$B$5:$AQ$5</c:f>
              <c:numCache>
                <c:formatCode>General</c:formatCode>
                <c:ptCount val="42"/>
                <c:pt idx="1">
                  <c:v>1.089</c:v>
                </c:pt>
                <c:pt idx="2">
                  <c:v>1.0714999999999999</c:v>
                </c:pt>
                <c:pt idx="3">
                  <c:v>1.105</c:v>
                </c:pt>
                <c:pt idx="4">
                  <c:v>1.0925</c:v>
                </c:pt>
                <c:pt idx="5">
                  <c:v>1.0924999999999998</c:v>
                </c:pt>
                <c:pt idx="6">
                  <c:v>1.0765</c:v>
                </c:pt>
                <c:pt idx="7">
                  <c:v>1.1280000000000001</c:v>
                </c:pt>
                <c:pt idx="8">
                  <c:v>1.1164999999999998</c:v>
                </c:pt>
                <c:pt idx="9">
                  <c:v>1.1034999999999999</c:v>
                </c:pt>
                <c:pt idx="10">
                  <c:v>1.1360000000000001</c:v>
                </c:pt>
                <c:pt idx="11">
                  <c:v>1.1459999999999999</c:v>
                </c:pt>
                <c:pt idx="13">
                  <c:v>1.1165</c:v>
                </c:pt>
                <c:pt idx="14">
                  <c:v>1.1930000000000001</c:v>
                </c:pt>
                <c:pt idx="15">
                  <c:v>1.1385000000000001</c:v>
                </c:pt>
                <c:pt idx="16">
                  <c:v>1.1120000000000001</c:v>
                </c:pt>
                <c:pt idx="17">
                  <c:v>1.1214999999999999</c:v>
                </c:pt>
                <c:pt idx="18">
                  <c:v>1.137</c:v>
                </c:pt>
                <c:pt idx="19">
                  <c:v>1.1080000000000001</c:v>
                </c:pt>
                <c:pt idx="20">
                  <c:v>1.0740000000000001</c:v>
                </c:pt>
                <c:pt idx="21">
                  <c:v>1.097</c:v>
                </c:pt>
                <c:pt idx="22">
                  <c:v>1.0859999999999999</c:v>
                </c:pt>
                <c:pt idx="23">
                  <c:v>1.093</c:v>
                </c:pt>
                <c:pt idx="25">
                  <c:v>1.1164999999999998</c:v>
                </c:pt>
                <c:pt idx="26">
                  <c:v>1.0735000000000001</c:v>
                </c:pt>
                <c:pt idx="27">
                  <c:v>1.044</c:v>
                </c:pt>
                <c:pt idx="28">
                  <c:v>1.1114999999999999</c:v>
                </c:pt>
                <c:pt idx="29">
                  <c:v>1.1760000000000002</c:v>
                </c:pt>
                <c:pt idx="30">
                  <c:v>1.0455000000000001</c:v>
                </c:pt>
                <c:pt idx="31">
                  <c:v>1.0375000000000001</c:v>
                </c:pt>
                <c:pt idx="32">
                  <c:v>1.0760000000000001</c:v>
                </c:pt>
                <c:pt idx="33">
                  <c:v>1.014</c:v>
                </c:pt>
                <c:pt idx="34">
                  <c:v>1.0760000000000001</c:v>
                </c:pt>
                <c:pt idx="35">
                  <c:v>1.0505</c:v>
                </c:pt>
                <c:pt idx="37">
                  <c:v>0.54700000000000004</c:v>
                </c:pt>
                <c:pt idx="38">
                  <c:v>0.74299999999999999</c:v>
                </c:pt>
                <c:pt idx="39">
                  <c:v>0.90449999999999997</c:v>
                </c:pt>
                <c:pt idx="40">
                  <c:v>1.0335000000000001</c:v>
                </c:pt>
                <c:pt idx="41">
                  <c:v>1.0145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ser>
          <c:idx val="2"/>
          <c:order val="2"/>
          <c:tx>
            <c:strRef>
              <c:f>'Non-Food'!$A$6</c:f>
              <c:strCache>
                <c:ptCount val="1"/>
                <c:pt idx="0">
                  <c:v>Берлин</c:v>
                </c:pt>
              </c:strCache>
            </c:strRef>
          </c:tx>
          <c:spPr>
            <a:ln w="28575">
              <a:solidFill>
                <a:srgbClr val="FFC000"/>
              </a:solidFill>
              <a:prstDash val="dash"/>
            </a:ln>
          </c:spPr>
          <c:marker>
            <c:symbol val="none"/>
          </c:marker>
          <c:cat>
            <c:multiLvlStrRef>
              <c:f>'Non-Food'!$B$2:$AQ$3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'Non-Food'!$B$6:$AP$6</c:f>
              <c:numCache>
                <c:formatCode>General</c:formatCode>
                <c:ptCount val="41"/>
                <c:pt idx="0">
                  <c:v>1.0433839479392624</c:v>
                </c:pt>
                <c:pt idx="1">
                  <c:v>0.9724113221067715</c:v>
                </c:pt>
                <c:pt idx="2">
                  <c:v>1.0668672684720828</c:v>
                </c:pt>
                <c:pt idx="3">
                  <c:v>0.97750977835723585</c:v>
                </c:pt>
                <c:pt idx="4">
                  <c:v>1.0309822017139092</c:v>
                </c:pt>
                <c:pt idx="5">
                  <c:v>1.0315860215053763</c:v>
                </c:pt>
                <c:pt idx="6">
                  <c:v>1.0661045531197304</c:v>
                </c:pt>
                <c:pt idx="7">
                  <c:v>1.0455991516436904</c:v>
                </c:pt>
                <c:pt idx="8">
                  <c:v>1.0625</c:v>
                </c:pt>
                <c:pt idx="9">
                  <c:v>0.96899715279974696</c:v>
                </c:pt>
                <c:pt idx="10">
                  <c:v>1.0239852398523985</c:v>
                </c:pt>
                <c:pt idx="11">
                  <c:v>0.99278074866310151</c:v>
                </c:pt>
                <c:pt idx="12">
                  <c:v>1.0173250173250175</c:v>
                </c:pt>
                <c:pt idx="13">
                  <c:v>1.0250552689756818</c:v>
                </c:pt>
                <c:pt idx="14">
                  <c:v>0.98401754935756824</c:v>
                </c:pt>
                <c:pt idx="15">
                  <c:v>1.0313437812604203</c:v>
                </c:pt>
                <c:pt idx="16">
                  <c:v>0.99360613810741694</c:v>
                </c:pt>
                <c:pt idx="17">
                  <c:v>1.0387622149837135</c:v>
                </c:pt>
                <c:pt idx="18">
                  <c:v>0.96488453021195819</c:v>
                </c:pt>
                <c:pt idx="19">
                  <c:v>1.0405679513184585</c:v>
                </c:pt>
                <c:pt idx="20">
                  <c:v>0.97139183542269369</c:v>
                </c:pt>
                <c:pt idx="21">
                  <c:v>1.0708455762324518</c:v>
                </c:pt>
                <c:pt idx="22">
                  <c:v>1.0366366366366366</c:v>
                </c:pt>
                <c:pt idx="23">
                  <c:v>0.98114732022623219</c:v>
                </c:pt>
                <c:pt idx="24">
                  <c:v>1.1168256130790191</c:v>
                </c:pt>
                <c:pt idx="25">
                  <c:v>1.0977713874910136</c:v>
                </c:pt>
                <c:pt idx="26">
                  <c:v>1.1130573248407643</c:v>
                </c:pt>
                <c:pt idx="27">
                  <c:v>1.1183317167798252</c:v>
                </c:pt>
                <c:pt idx="28">
                  <c:v>1.0839768339768339</c:v>
                </c:pt>
                <c:pt idx="29">
                  <c:v>1.0818438381937912</c:v>
                </c:pt>
                <c:pt idx="30">
                  <c:v>1.0799999999999998</c:v>
                </c:pt>
                <c:pt idx="31">
                  <c:v>1.1033138401559452</c:v>
                </c:pt>
                <c:pt idx="32">
                  <c:v>1.1446062210456651</c:v>
                </c:pt>
                <c:pt idx="33">
                  <c:v>1.1323170731707317</c:v>
                </c:pt>
                <c:pt idx="34">
                  <c:v>1.2019119351100813</c:v>
                </c:pt>
                <c:pt idx="35">
                  <c:v>1.1504254735108426</c:v>
                </c:pt>
                <c:pt idx="36">
                  <c:v>1.0567246111619397</c:v>
                </c:pt>
                <c:pt idx="37">
                  <c:v>1.0559921414538311</c:v>
                </c:pt>
                <c:pt idx="38">
                  <c:v>0.86523605150214589</c:v>
                </c:pt>
                <c:pt idx="39">
                  <c:v>0.83347788378143972</c:v>
                </c:pt>
                <c:pt idx="40">
                  <c:v>0.92965271593944798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A43-4A22-B8E2-72D0A5D84707}"/>
            </c:ext>
          </c:extLst>
        </c:ser>
        <c:ser>
          <c:idx val="3"/>
          <c:order val="3"/>
          <c:tx>
            <c:strRef>
              <c:f>'Non-Food'!$A$7</c:f>
              <c:strCache>
                <c:ptCount val="1"/>
                <c:pt idx="0">
                  <c:v>Санкт-Петербург</c:v>
                </c:pt>
              </c:strCache>
            </c:strRef>
          </c:tx>
          <c:spPr>
            <a:ln w="28575">
              <a:solidFill>
                <a:srgbClr val="00B0F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layout>
                <c:manualLayout>
                  <c:x val="1.6868911393258669E-2"/>
                  <c:y val="-2.6977704732632892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F0"/>
                        </a:solidFill>
                      </a:rPr>
                      <a:t>-10%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A43-4A22-B8E2-72D0A5D84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'Non-Food'!$B$2:$AQ$3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'Non-Food'!$B$7:$AQ$7</c:f>
              <c:numCache>
                <c:formatCode>General</c:formatCode>
                <c:ptCount val="42"/>
                <c:pt idx="0">
                  <c:v>0.932544273085674</c:v>
                </c:pt>
                <c:pt idx="1">
                  <c:v>0.87565907242744789</c:v>
                </c:pt>
                <c:pt idx="2">
                  <c:v>1.0271480919573963</c:v>
                </c:pt>
                <c:pt idx="3">
                  <c:v>1.0035236858423764</c:v>
                </c:pt>
                <c:pt idx="4">
                  <c:v>1.0366399674751747</c:v>
                </c:pt>
                <c:pt idx="5">
                  <c:v>1.0646292465970044</c:v>
                </c:pt>
                <c:pt idx="6">
                  <c:v>1.0369488861854823</c:v>
                </c:pt>
                <c:pt idx="7">
                  <c:v>1.0504292217058935</c:v>
                </c:pt>
                <c:pt idx="8">
                  <c:v>1.0525300801493052</c:v>
                </c:pt>
                <c:pt idx="9">
                  <c:v>1.1051565841567703</c:v>
                </c:pt>
                <c:pt idx="10">
                  <c:v>1.0885792353944188</c:v>
                </c:pt>
                <c:pt idx="11">
                  <c:v>1.2496889622327927</c:v>
                </c:pt>
                <c:pt idx="12">
                  <c:v>0.93101827686343064</c:v>
                </c:pt>
                <c:pt idx="13">
                  <c:v>0.92543216720225019</c:v>
                </c:pt>
                <c:pt idx="14">
                  <c:v>1.0790539069578235</c:v>
                </c:pt>
                <c:pt idx="15">
                  <c:v>1.1125045780735161</c:v>
                </c:pt>
                <c:pt idx="16">
                  <c:v>1.1336421650569131</c:v>
                </c:pt>
                <c:pt idx="17">
                  <c:v>1.1087020374256611</c:v>
                </c:pt>
                <c:pt idx="18">
                  <c:v>1.095397612976553</c:v>
                </c:pt>
                <c:pt idx="19">
                  <c:v>1.1359273246566857</c:v>
                </c:pt>
                <c:pt idx="20">
                  <c:v>1.1211602694361487</c:v>
                </c:pt>
                <c:pt idx="21">
                  <c:v>1.1671278404830308</c:v>
                </c:pt>
                <c:pt idx="22">
                  <c:v>1.171796351844963</c:v>
                </c:pt>
                <c:pt idx="23">
                  <c:v>1.3850632878807463</c:v>
                </c:pt>
                <c:pt idx="24">
                  <c:v>1.0235617697438717</c:v>
                </c:pt>
                <c:pt idx="25">
                  <c:v>0.97954861364488521</c:v>
                </c:pt>
                <c:pt idx="26">
                  <c:v>1.1029717389641407</c:v>
                </c:pt>
                <c:pt idx="27">
                  <c:v>1.1316490041772083</c:v>
                </c:pt>
                <c:pt idx="28">
                  <c:v>1.0954362360435375</c:v>
                </c:pt>
                <c:pt idx="29">
                  <c:v>1.1129632158202341</c:v>
                </c:pt>
                <c:pt idx="30">
                  <c:v>1.1318835904891782</c:v>
                </c:pt>
                <c:pt idx="31">
                  <c:v>1.1499937279370049</c:v>
                </c:pt>
                <c:pt idx="32">
                  <c:v>1.137343796929698</c:v>
                </c:pt>
                <c:pt idx="33">
                  <c:v>1.1726014546345185</c:v>
                </c:pt>
                <c:pt idx="34">
                  <c:v>1.1737740560891528</c:v>
                </c:pt>
                <c:pt idx="35">
                  <c:v>1.3803582899608435</c:v>
                </c:pt>
                <c:pt idx="36">
                  <c:v>1.0352687174706325</c:v>
                </c:pt>
                <c:pt idx="37">
                  <c:v>1.0528682856676335</c:v>
                </c:pt>
                <c:pt idx="38">
                  <c:v>1.2286972893741281</c:v>
                </c:pt>
                <c:pt idx="39">
                  <c:v>0.64383737963204313</c:v>
                </c:pt>
                <c:pt idx="40">
                  <c:v>0.72624856422494466</c:v>
                </c:pt>
                <c:pt idx="41">
                  <c:v>0.89836947394625644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A43-4A22-B8E2-72D0A5D84707}"/>
            </c:ext>
          </c:extLst>
        </c:ser>
        <c:ser>
          <c:idx val="5"/>
          <c:order val="4"/>
          <c:tx>
            <c:strRef>
              <c:f>'Non-Food'!$A$9</c:f>
              <c:strCache>
                <c:ptCount val="1"/>
                <c:pt idx="0">
                  <c:v>Сингапур</c:v>
                </c:pt>
              </c:strCache>
            </c:strRef>
          </c:tx>
          <c:spPr>
            <a:ln w="28575">
              <a:solidFill>
                <a:srgbClr val="00B05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layout>
                <c:manualLayout>
                  <c:x val="1.686891139325866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50"/>
                        </a:solidFill>
                      </a:rPr>
                      <a:t>-44%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A43-4A22-B8E2-72D0A5D84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'Non-Food'!$B$2:$AQ$3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'Non-Food'!$B$9:$AQ$9</c:f>
              <c:numCache>
                <c:formatCode>General</c:formatCode>
                <c:ptCount val="42"/>
                <c:pt idx="0">
                  <c:v>1.0588240537697671</c:v>
                </c:pt>
                <c:pt idx="1">
                  <c:v>1.2232458421337522</c:v>
                </c:pt>
                <c:pt idx="2">
                  <c:v>0.94298282539148004</c:v>
                </c:pt>
                <c:pt idx="3">
                  <c:v>1.0557606072959245</c:v>
                </c:pt>
                <c:pt idx="4">
                  <c:v>0.95161887903176023</c:v>
                </c:pt>
                <c:pt idx="5">
                  <c:v>1.025769596953348</c:v>
                </c:pt>
                <c:pt idx="6">
                  <c:v>0.99860062716417608</c:v>
                </c:pt>
                <c:pt idx="7">
                  <c:v>1.0298379866135656</c:v>
                </c:pt>
                <c:pt idx="8">
                  <c:v>1.0625546570506246</c:v>
                </c:pt>
                <c:pt idx="9">
                  <c:v>0.96577938997598745</c:v>
                </c:pt>
                <c:pt idx="10">
                  <c:v>1.008045515808101</c:v>
                </c:pt>
                <c:pt idx="11">
                  <c:v>0.85058216381407792</c:v>
                </c:pt>
                <c:pt idx="12">
                  <c:v>1.0533001310161123</c:v>
                </c:pt>
                <c:pt idx="13">
                  <c:v>1.1820637010914448</c:v>
                </c:pt>
                <c:pt idx="14">
                  <c:v>1.0591605443312739</c:v>
                </c:pt>
                <c:pt idx="15">
                  <c:v>1.0573298004650409</c:v>
                </c:pt>
                <c:pt idx="16">
                  <c:v>0.96583338489779935</c:v>
                </c:pt>
                <c:pt idx="17">
                  <c:v>1.0061883719978724</c:v>
                </c:pt>
                <c:pt idx="18">
                  <c:v>0.97903421745292574</c:v>
                </c:pt>
                <c:pt idx="19">
                  <c:v>0.99675869006370843</c:v>
                </c:pt>
                <c:pt idx="20">
                  <c:v>1.0560116805620212</c:v>
                </c:pt>
                <c:pt idx="21">
                  <c:v>0.98014880739750365</c:v>
                </c:pt>
                <c:pt idx="22">
                  <c:v>0.97662149990597147</c:v>
                </c:pt>
                <c:pt idx="23">
                  <c:v>0.84648588091864652</c:v>
                </c:pt>
                <c:pt idx="24">
                  <c:v>1.1115181268882175</c:v>
                </c:pt>
                <c:pt idx="25">
                  <c:v>1.0950410373129182</c:v>
                </c:pt>
                <c:pt idx="26">
                  <c:v>0.92804246875191776</c:v>
                </c:pt>
                <c:pt idx="27">
                  <c:v>1.0367420157389511</c:v>
                </c:pt>
                <c:pt idx="28">
                  <c:v>0.93769378564385131</c:v>
                </c:pt>
                <c:pt idx="29">
                  <c:v>1.0135768129129659</c:v>
                </c:pt>
                <c:pt idx="30">
                  <c:v>0.96141613488552269</c:v>
                </c:pt>
                <c:pt idx="31">
                  <c:v>0.96669672377517291</c:v>
                </c:pt>
                <c:pt idx="32">
                  <c:v>1.0286773434408645</c:v>
                </c:pt>
                <c:pt idx="33">
                  <c:v>0.9649643765645427</c:v>
                </c:pt>
                <c:pt idx="34">
                  <c:v>0.94953289217594383</c:v>
                </c:pt>
                <c:pt idx="35">
                  <c:v>0.85232562090170905</c:v>
                </c:pt>
                <c:pt idx="36">
                  <c:v>1.04827288350624</c:v>
                </c:pt>
                <c:pt idx="37">
                  <c:v>1.2166734633146334</c:v>
                </c:pt>
                <c:pt idx="38">
                  <c:v>0.83170947741364054</c:v>
                </c:pt>
                <c:pt idx="39">
                  <c:v>0.93541847354726804</c:v>
                </c:pt>
                <c:pt idx="40">
                  <c:v>0.62071779804533667</c:v>
                </c:pt>
                <c:pt idx="41">
                  <c:v>0.55833236139238496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A43-4A22-B8E2-72D0A5D84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254272"/>
        <c:axId val="35256192"/>
      </c:lineChart>
      <c:catAx>
        <c:axId val="35254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% г/г</a:t>
                </a:r>
              </a:p>
            </c:rich>
          </c:tx>
          <c:layout>
            <c:manualLayout>
              <c:xMode val="edge"/>
              <c:yMode val="edge"/>
              <c:x val="0.1398546165235682"/>
              <c:y val="3.1500400098479292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35256192"/>
        <c:crossesAt val="-20"/>
        <c:auto val="1"/>
        <c:lblAlgn val="ctr"/>
        <c:lblOffset val="0"/>
        <c:noMultiLvlLbl val="0"/>
      </c:catAx>
      <c:valAx>
        <c:axId val="35256192"/>
        <c:scaling>
          <c:orientation val="minMax"/>
          <c:max val="1.2"/>
          <c:min val="0.4"/>
        </c:scaling>
        <c:delete val="0"/>
        <c:axPos val="l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525427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10121346835955201"/>
          <c:y val="0.64924769962737106"/>
          <c:w val="0.70442632674090278"/>
          <c:h val="0.1885767051555667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A4A0-42B5-BD6F-3DE9C53FF0A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4A0-42B5-BD6F-3DE9C53FF0A6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4A0-42B5-BD6F-3DE9C53FF0A6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A0-42B5-BD6F-3DE9C53FF0A6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A0-42B5-BD6F-3DE9C53FF0A6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A0-42B5-BD6F-3DE9C53FF0A6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A0-42B5-BD6F-3DE9C53FF0A6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A0-42B5-BD6F-3DE9C53FF0A6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A0-42B5-BD6F-3DE9C53FF0A6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4A0-42B5-BD6F-3DE9C53FF0A6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A0-42B5-BD6F-3DE9C53FF0A6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4A0-42B5-BD6F-3DE9C53FF0A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Consumer1!$A$3:$A$18</c:f>
              <c:strCache>
                <c:ptCount val="16"/>
                <c:pt idx="0">
                  <c:v>Москва</c:v>
                </c:pt>
                <c:pt idx="2">
                  <c:v>Шанхай</c:v>
                </c:pt>
                <c:pt idx="3">
                  <c:v>Сеул</c:v>
                </c:pt>
                <c:pt idx="4">
                  <c:v>Стокгольм</c:v>
                </c:pt>
                <c:pt idx="5">
                  <c:v>Берлин</c:v>
                </c:pt>
                <c:pt idx="6">
                  <c:v>Нью-Йорк</c:v>
                </c:pt>
                <c:pt idx="7">
                  <c:v>Санкт-Петербург</c:v>
                </c:pt>
                <c:pt idx="8">
                  <c:v>Стамбул</c:v>
                </c:pt>
                <c:pt idx="9">
                  <c:v>Токио</c:v>
                </c:pt>
                <c:pt idx="10">
                  <c:v>Пекин</c:v>
                </c:pt>
                <c:pt idx="11">
                  <c:v>Лондон</c:v>
                </c:pt>
                <c:pt idx="12">
                  <c:v>Мадрид</c:v>
                </c:pt>
                <c:pt idx="13">
                  <c:v>Париж</c:v>
                </c:pt>
                <c:pt idx="14">
                  <c:v>Монреаль</c:v>
                </c:pt>
                <c:pt idx="15">
                  <c:v>Сингапур</c:v>
                </c:pt>
              </c:strCache>
            </c:strRef>
          </c:cat>
          <c:val>
            <c:numRef>
              <c:f>Consumer1!$B$3:$B$18</c:f>
              <c:numCache>
                <c:formatCode>General</c:formatCode>
                <c:ptCount val="16"/>
                <c:pt idx="0" formatCode="#,##0.0">
                  <c:v>99.743294104871012</c:v>
                </c:pt>
                <c:pt idx="2" formatCode="#,##0.0">
                  <c:v>100</c:v>
                </c:pt>
                <c:pt idx="3" formatCode="#,##0.0">
                  <c:v>84.620771998505845</c:v>
                </c:pt>
                <c:pt idx="4" formatCode="#,##0.0">
                  <c:v>81.856298153423722</c:v>
                </c:pt>
                <c:pt idx="5" formatCode="#,##0.0">
                  <c:v>79.740336467743859</c:v>
                </c:pt>
                <c:pt idx="6" formatCode="#,##0.0">
                  <c:v>65.510620814165776</c:v>
                </c:pt>
                <c:pt idx="7" formatCode="#,##0.0">
                  <c:v>63.447072687957572</c:v>
                </c:pt>
                <c:pt idx="8" formatCode="#,##0.0">
                  <c:v>61.037387624304259</c:v>
                </c:pt>
                <c:pt idx="9" formatCode="#,##0.0">
                  <c:v>55.703214410611004</c:v>
                </c:pt>
                <c:pt idx="10" formatCode="#,##0.0">
                  <c:v>51.943708622581688</c:v>
                </c:pt>
                <c:pt idx="11" formatCode="#,##0.0">
                  <c:v>34.453833869575696</c:v>
                </c:pt>
                <c:pt idx="12" formatCode="#,##0.0">
                  <c:v>23.829143599058042</c:v>
                </c:pt>
                <c:pt idx="13" formatCode="#,##0.0">
                  <c:v>16.784935031425423</c:v>
                </c:pt>
                <c:pt idx="14" formatCode="#,##0.0">
                  <c:v>7.0911700036579051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A0-42B5-BD6F-3DE9C53FF0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ACD0-4F43-9C14-F209255690A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CD0-4F43-9C14-F209255690A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CD0-4F43-9C14-F209255690AB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D0-4F43-9C14-F209255690AB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CD0-4F43-9C14-F209255690AB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D0-4F43-9C14-F209255690AB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D0-4F43-9C14-F209255690AB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CD0-4F43-9C14-F209255690AB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D0-4F43-9C14-F209255690AB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CD0-4F43-9C14-F209255690AB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D0-4F43-9C14-F209255690AB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CD0-4F43-9C14-F209255690A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Offices!$A$3:$A$18</c:f>
              <c:strCache>
                <c:ptCount val="16"/>
                <c:pt idx="0">
                  <c:v>Москва</c:v>
                </c:pt>
                <c:pt idx="2">
                  <c:v>Сеул</c:v>
                </c:pt>
                <c:pt idx="3">
                  <c:v>Шанхай</c:v>
                </c:pt>
                <c:pt idx="4">
                  <c:v>Стамбул</c:v>
                </c:pt>
                <c:pt idx="5">
                  <c:v>Токио</c:v>
                </c:pt>
                <c:pt idx="6">
                  <c:v>Берлин</c:v>
                </c:pt>
                <c:pt idx="7">
                  <c:v>Нью-Йорк</c:v>
                </c:pt>
                <c:pt idx="8">
                  <c:v>Санкт-Петербург</c:v>
                </c:pt>
                <c:pt idx="9">
                  <c:v>Стокгольм</c:v>
                </c:pt>
                <c:pt idx="10">
                  <c:v>Сингапур</c:v>
                </c:pt>
                <c:pt idx="11">
                  <c:v>Париж</c:v>
                </c:pt>
                <c:pt idx="12">
                  <c:v>Монреаль</c:v>
                </c:pt>
                <c:pt idx="13">
                  <c:v>Лондон</c:v>
                </c:pt>
                <c:pt idx="14">
                  <c:v>Мадрид</c:v>
                </c:pt>
                <c:pt idx="15">
                  <c:v>Пекин</c:v>
                </c:pt>
              </c:strCache>
            </c:strRef>
          </c:cat>
          <c:val>
            <c:numRef>
              <c:f>Offices!$B$3:$B$18</c:f>
              <c:numCache>
                <c:formatCode>General</c:formatCode>
                <c:ptCount val="16"/>
                <c:pt idx="0" formatCode="#,##0.0">
                  <c:v>25.719424460431657</c:v>
                </c:pt>
                <c:pt idx="2" formatCode="#,##0.0">
                  <c:v>100</c:v>
                </c:pt>
                <c:pt idx="3" formatCode="#,##0.0">
                  <c:v>80.377077648226262</c:v>
                </c:pt>
                <c:pt idx="4" formatCode="#,##0.0">
                  <c:v>66.144180337355849</c:v>
                </c:pt>
                <c:pt idx="5" formatCode="#,##0.0">
                  <c:v>53.417266187050352</c:v>
                </c:pt>
                <c:pt idx="6" formatCode="#,##0.0">
                  <c:v>43.974820143884877</c:v>
                </c:pt>
                <c:pt idx="7" formatCode="#,##0.0">
                  <c:v>34.532374100719423</c:v>
                </c:pt>
                <c:pt idx="8" formatCode="#,##0.0">
                  <c:v>33.902877697841724</c:v>
                </c:pt>
                <c:pt idx="9" formatCode="#,##0.0">
                  <c:v>30.125899280575542</c:v>
                </c:pt>
                <c:pt idx="10" formatCode="#,##0.0">
                  <c:v>29.370503597122301</c:v>
                </c:pt>
                <c:pt idx="11" formatCode="#,##0.0">
                  <c:v>24.271582733812963</c:v>
                </c:pt>
                <c:pt idx="12" formatCode="#,##0.0">
                  <c:v>24.082733812949634</c:v>
                </c:pt>
                <c:pt idx="13" formatCode="#,##0.0">
                  <c:v>21.312949640287773</c:v>
                </c:pt>
                <c:pt idx="14" formatCode="#,##0.0">
                  <c:v>11.241007194244586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CD0-4F43-9C14-F20925569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4189748004871268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264D-4A51-B419-E567D3FBA8B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4D-4A51-B419-E567D3FBA8B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64D-4A51-B419-E567D3FBA8B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C00000"/>
                        </a:solidFill>
                      </a:defRPr>
                    </a:pPr>
                    <a:r>
                      <a:rPr lang="en-US" sz="1600"/>
                      <a:t>38</a:t>
                    </a:r>
                  </a:p>
                </c:rich>
              </c:tx>
              <c:numFmt formatCode="#,##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64D-4A51-B419-E567D3FBA8B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64D-4A51-B419-E567D3FBA8B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64D-4A51-B419-E567D3FBA8B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64D-4A51-B419-E567D3FBA8B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64D-4A51-B419-E567D3FBA8B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4D-4A51-B419-E567D3FBA8B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64D-4A51-B419-E567D3FBA8B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64D-4A51-B419-E567D3FBA8B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64D-4A51-B419-E567D3FBA8B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64D-4A51-B419-E567D3FBA8B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Internet1.2!$A$3:$A$18</c:f>
              <c:strCache>
                <c:ptCount val="16"/>
                <c:pt idx="0">
                  <c:v>Москва</c:v>
                </c:pt>
                <c:pt idx="2">
                  <c:v>Стокгольм</c:v>
                </c:pt>
                <c:pt idx="3">
                  <c:v>Сеул</c:v>
                </c:pt>
                <c:pt idx="4">
                  <c:v>Токио</c:v>
                </c:pt>
                <c:pt idx="5">
                  <c:v>Париж</c:v>
                </c:pt>
                <c:pt idx="6">
                  <c:v>Нью-Йорк</c:v>
                </c:pt>
                <c:pt idx="7">
                  <c:v>Монреаль</c:v>
                </c:pt>
                <c:pt idx="8">
                  <c:v>Мадрид</c:v>
                </c:pt>
                <c:pt idx="9">
                  <c:v>Сингапур</c:v>
                </c:pt>
                <c:pt idx="10">
                  <c:v>Лондон</c:v>
                </c:pt>
                <c:pt idx="11">
                  <c:v>Берлин</c:v>
                </c:pt>
                <c:pt idx="12">
                  <c:v>Пекин</c:v>
                </c:pt>
                <c:pt idx="13">
                  <c:v>Санкт-Петербург</c:v>
                </c:pt>
                <c:pt idx="14">
                  <c:v>Шанхай</c:v>
                </c:pt>
                <c:pt idx="15">
                  <c:v>Стамбул</c:v>
                </c:pt>
              </c:strCache>
            </c:strRef>
          </c:cat>
          <c:val>
            <c:numRef>
              <c:f>Internet1.2!$B$3:$B$18</c:f>
              <c:numCache>
                <c:formatCode>General</c:formatCode>
                <c:ptCount val="16"/>
                <c:pt idx="0" formatCode="#,##0.0">
                  <c:v>37.575000000000003</c:v>
                </c:pt>
                <c:pt idx="2" formatCode="#,##0.0">
                  <c:v>85.034999999999997</c:v>
                </c:pt>
                <c:pt idx="3" formatCode="#,##0.0">
                  <c:v>53.075000000000003</c:v>
                </c:pt>
                <c:pt idx="4" formatCode="#,##0.0">
                  <c:v>51.84</c:v>
                </c:pt>
                <c:pt idx="5" formatCode="#,##0.0">
                  <c:v>51.45</c:v>
                </c:pt>
                <c:pt idx="6" formatCode="#,##0.0">
                  <c:v>45.6</c:v>
                </c:pt>
                <c:pt idx="7" formatCode="#,##0.0">
                  <c:v>43.395000000000003</c:v>
                </c:pt>
                <c:pt idx="8" formatCode="#,##0.0">
                  <c:v>36.86</c:v>
                </c:pt>
                <c:pt idx="9" formatCode="#,##0.0">
                  <c:v>35.835000000000001</c:v>
                </c:pt>
                <c:pt idx="10" formatCode="#,##0.0">
                  <c:v>32.215000000000003</c:v>
                </c:pt>
                <c:pt idx="11" formatCode="#,##0.0">
                  <c:v>26.414999999999999</c:v>
                </c:pt>
                <c:pt idx="12" formatCode="#,##0.0">
                  <c:v>22.704999999999998</c:v>
                </c:pt>
                <c:pt idx="13" formatCode="#,##0.0">
                  <c:v>21.41</c:v>
                </c:pt>
                <c:pt idx="14" formatCode="#,##0.0">
                  <c:v>11.815000000000001</c:v>
                </c:pt>
                <c:pt idx="15" formatCode="#,##0.0">
                  <c:v>9.9599999999999991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64D-4A51-B419-E567D3FBA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9170176"/>
        <c:axId val="99171712"/>
      </c:barChart>
      <c:catAx>
        <c:axId val="991701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9171712"/>
        <c:crossesAt val="0"/>
        <c:auto val="1"/>
        <c:lblAlgn val="ctr"/>
        <c:lblOffset val="0"/>
        <c:tickLblSkip val="1"/>
        <c:noMultiLvlLbl val="0"/>
      </c:catAx>
      <c:valAx>
        <c:axId val="99171712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Мб/с</a:t>
                </a:r>
              </a:p>
            </c:rich>
          </c:tx>
          <c:layout>
            <c:manualLayout>
              <c:xMode val="edge"/>
              <c:yMode val="edge"/>
              <c:x val="0.89326751558394979"/>
              <c:y val="3.959371151826916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9170176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72739206357669828"/>
          <c:h val="0.8418974800487127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Рейтинг!$B$2</c:f>
              <c:strCache>
                <c:ptCount val="1"/>
              </c:strCache>
            </c:strRef>
          </c:tx>
          <c:spPr>
            <a:solidFill>
              <a:srgbClr val="1F497D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C2EA-41CE-9662-DC580931E83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EA-41CE-9662-DC580931E83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2EA-41CE-9662-DC580931E832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EA-41CE-9662-DC580931E83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EA-41CE-9662-DC580931E832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EA-41CE-9662-DC580931E832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EA-41CE-9662-DC580931E832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2EA-41CE-9662-DC580931E832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EA-41CE-9662-DC580931E832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2EA-41CE-9662-DC580931E832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EA-41CE-9662-DC580931E832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EA-41CE-9662-DC580931E832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2EA-41CE-9662-DC580931E832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EA-41CE-9662-DC580931E832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2EA-41CE-9662-DC580931E832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2EA-41CE-9662-DC580931E832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2EA-41CE-9662-DC580931E83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Рейтинг!$A$3:$A$17</c:f>
              <c:strCache>
                <c:ptCount val="15"/>
                <c:pt idx="0">
                  <c:v>Москва</c:v>
                </c:pt>
                <c:pt idx="1">
                  <c:v>0,0%</c:v>
                </c:pt>
                <c:pt idx="2">
                  <c:v>Сеул</c:v>
                </c:pt>
                <c:pt idx="3">
                  <c:v>Шанхай</c:v>
                </c:pt>
                <c:pt idx="4">
                  <c:v>Сингапур</c:v>
                </c:pt>
                <c:pt idx="5">
                  <c:v>Стокгольм</c:v>
                </c:pt>
                <c:pt idx="6">
                  <c:v>Токио</c:v>
                </c:pt>
                <c:pt idx="7">
                  <c:v>Санкт-Петербург</c:v>
                </c:pt>
                <c:pt idx="8">
                  <c:v>Пекин</c:v>
                </c:pt>
                <c:pt idx="9">
                  <c:v>Нью-Йорк</c:v>
                </c:pt>
                <c:pt idx="10">
                  <c:v>Стамбул</c:v>
                </c:pt>
                <c:pt idx="11">
                  <c:v>Париж</c:v>
                </c:pt>
                <c:pt idx="12">
                  <c:v>Мадрид</c:v>
                </c:pt>
                <c:pt idx="13">
                  <c:v>Лондон</c:v>
                </c:pt>
                <c:pt idx="14">
                  <c:v>Берлин</c:v>
                </c:pt>
              </c:strCache>
            </c:strRef>
          </c:cat>
          <c:val>
            <c:numRef>
              <c:f>Рейтинг!$B$3:$B$17</c:f>
              <c:numCache>
                <c:formatCode>0.0</c:formatCode>
                <c:ptCount val="15"/>
                <c:pt idx="0">
                  <c:v>63.803950435677656</c:v>
                </c:pt>
                <c:pt idx="1">
                  <c:v>0</c:v>
                </c:pt>
                <c:pt idx="2">
                  <c:v>75.278227547691287</c:v>
                </c:pt>
                <c:pt idx="3">
                  <c:v>67.880297399508706</c:v>
                </c:pt>
                <c:pt idx="4">
                  <c:v>62.981935558180147</c:v>
                </c:pt>
                <c:pt idx="5">
                  <c:v>62.033527054324942</c:v>
                </c:pt>
                <c:pt idx="6">
                  <c:v>55.47463263739585</c:v>
                </c:pt>
                <c:pt idx="7">
                  <c:v>54.921412952849188</c:v>
                </c:pt>
                <c:pt idx="8">
                  <c:v>47.185499091428653</c:v>
                </c:pt>
                <c:pt idx="9">
                  <c:v>45.673587794706897</c:v>
                </c:pt>
                <c:pt idx="10">
                  <c:v>44.286426216801537</c:v>
                </c:pt>
                <c:pt idx="11">
                  <c:v>42.505521405762885</c:v>
                </c:pt>
                <c:pt idx="12">
                  <c:v>38.715152337406572</c:v>
                </c:pt>
                <c:pt idx="13">
                  <c:v>38.621624411416221</c:v>
                </c:pt>
                <c:pt idx="14">
                  <c:v>37.914426112087547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2EA-41CE-9662-DC580931E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8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4302139581778157"/>
              <c:y val="3.4198170571742535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solidFill>
      <a:srgbClr val="FFFFFF">
        <a:alpha val="30196"/>
      </a:srgbClr>
    </a:solidFill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0DE3-4FB6-BCAC-FE8BD9E725E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E3-4FB6-BCAC-FE8BD9E725E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E3-4FB6-BCAC-FE8BD9E725E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C00000"/>
                        </a:solidFill>
                      </a:defRPr>
                    </a:pPr>
                    <a:r>
                      <a:rPr lang="en-US" sz="1600"/>
                      <a:t>43</a:t>
                    </a:r>
                  </a:p>
                </c:rich>
              </c:tx>
              <c:numFmt formatCode="#,##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DE3-4FB6-BCAC-FE8BD9E725E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E3-4FB6-BCAC-FE8BD9E725E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DE3-4FB6-BCAC-FE8BD9E725E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DE3-4FB6-BCAC-FE8BD9E725E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DE3-4FB6-BCAC-FE8BD9E725E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DE3-4FB6-BCAC-FE8BD9E725E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52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DE3-4FB6-BCAC-FE8BD9E725E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DE3-4FB6-BCAC-FE8BD9E725E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DE3-4FB6-BCAC-FE8BD9E725E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0DE3-4FB6-BCAC-FE8BD9E725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Internet1.1!$A$3:$A$18</c:f>
              <c:strCache>
                <c:ptCount val="16"/>
                <c:pt idx="0">
                  <c:v>Москва</c:v>
                </c:pt>
                <c:pt idx="2">
                  <c:v>Сингапур</c:v>
                </c:pt>
                <c:pt idx="3">
                  <c:v>Сеул</c:v>
                </c:pt>
                <c:pt idx="4">
                  <c:v>Стокгольм</c:v>
                </c:pt>
                <c:pt idx="5">
                  <c:v>Токио</c:v>
                </c:pt>
                <c:pt idx="6">
                  <c:v>Париж</c:v>
                </c:pt>
                <c:pt idx="7">
                  <c:v>Нью-Йорк</c:v>
                </c:pt>
                <c:pt idx="8">
                  <c:v>Мадрид</c:v>
                </c:pt>
                <c:pt idx="9">
                  <c:v>Лондон</c:v>
                </c:pt>
                <c:pt idx="10">
                  <c:v>Санкт-Петербург</c:v>
                </c:pt>
                <c:pt idx="11">
                  <c:v>Монреаль</c:v>
                </c:pt>
                <c:pt idx="12">
                  <c:v>Берлин</c:v>
                </c:pt>
                <c:pt idx="13">
                  <c:v>Пекин</c:v>
                </c:pt>
                <c:pt idx="14">
                  <c:v>Стамбул</c:v>
                </c:pt>
                <c:pt idx="15">
                  <c:v>Шанхай</c:v>
                </c:pt>
              </c:strCache>
            </c:strRef>
          </c:cat>
          <c:val>
            <c:numRef>
              <c:f>Internet1.1!$B$3:$B$18</c:f>
              <c:numCache>
                <c:formatCode>General</c:formatCode>
                <c:ptCount val="16"/>
                <c:pt idx="0" formatCode="#,##0.0">
                  <c:v>42.674999999999997</c:v>
                </c:pt>
                <c:pt idx="2" formatCode="#,##0.0">
                  <c:v>208.55500000000001</c:v>
                </c:pt>
                <c:pt idx="3" formatCode="#,##0.0">
                  <c:v>128.57499999999999</c:v>
                </c:pt>
                <c:pt idx="4" formatCode="#,##0.0">
                  <c:v>115.15</c:v>
                </c:pt>
                <c:pt idx="5" formatCode="#,##0.0">
                  <c:v>112.85</c:v>
                </c:pt>
                <c:pt idx="6" formatCode="#,##0.0">
                  <c:v>88.194999999999993</c:v>
                </c:pt>
                <c:pt idx="7" formatCode="#,##0.0">
                  <c:v>57</c:v>
                </c:pt>
                <c:pt idx="8" formatCode="#,##0.0">
                  <c:v>51.84</c:v>
                </c:pt>
                <c:pt idx="9" formatCode="#,##0.0">
                  <c:v>42.314999999999998</c:v>
                </c:pt>
                <c:pt idx="10" formatCode="#,##0.0">
                  <c:v>32.015000000000001</c:v>
                </c:pt>
                <c:pt idx="11" formatCode="#,##0.0">
                  <c:v>29.155000000000001</c:v>
                </c:pt>
                <c:pt idx="12" formatCode="#,##0.0">
                  <c:v>22.635000000000002</c:v>
                </c:pt>
                <c:pt idx="13" formatCode="#,##0.0">
                  <c:v>13.889999999999999</c:v>
                </c:pt>
                <c:pt idx="14" formatCode="#,##0.0">
                  <c:v>13.349999999999998</c:v>
                </c:pt>
                <c:pt idx="15" formatCode="#,##0.0">
                  <c:v>12.69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E3-4FB6-BCAC-FE8BD9E72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6204672"/>
        <c:axId val="96206208"/>
      </c:barChart>
      <c:catAx>
        <c:axId val="962046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6206208"/>
        <c:crossesAt val="0"/>
        <c:auto val="1"/>
        <c:lblAlgn val="ctr"/>
        <c:lblOffset val="0"/>
        <c:tickLblSkip val="1"/>
        <c:noMultiLvlLbl val="0"/>
      </c:catAx>
      <c:valAx>
        <c:axId val="96206208"/>
        <c:scaling>
          <c:orientation val="minMax"/>
          <c:max val="2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6204672"/>
        <c:crosses val="autoZero"/>
        <c:crossBetween val="between"/>
        <c:majorUnit val="5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0678-4B06-8856-4EEAC64A535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78-4B06-8856-4EEAC64A535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78-4B06-8856-4EEAC64A5351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78-4B06-8856-4EEAC64A5351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29-4703-A700-FFE662BB3711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78-4B06-8856-4EEAC64A5351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78-4B06-8856-4EEAC64A5351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678-4B06-8856-4EEAC64A5351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678-4B06-8856-4EEAC64A5351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678-4B06-8856-4EEAC64A535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Smart_cities1.1!$A$4:$A$19</c:f>
              <c:strCache>
                <c:ptCount val="16"/>
                <c:pt idx="0">
                  <c:v>Москва</c:v>
                </c:pt>
                <c:pt idx="2">
                  <c:v>Шанхай</c:v>
                </c:pt>
                <c:pt idx="3">
                  <c:v>Пекин</c:v>
                </c:pt>
                <c:pt idx="4">
                  <c:v>Сингапур</c:v>
                </c:pt>
                <c:pt idx="5">
                  <c:v>Сеул</c:v>
                </c:pt>
                <c:pt idx="6">
                  <c:v>Стамбул</c:v>
                </c:pt>
                <c:pt idx="7">
                  <c:v>Санкт-Петербург</c:v>
                </c:pt>
                <c:pt idx="8">
                  <c:v>Токио</c:v>
                </c:pt>
                <c:pt idx="9">
                  <c:v>Нью-Йорк</c:v>
                </c:pt>
                <c:pt idx="10">
                  <c:v>Лондон</c:v>
                </c:pt>
                <c:pt idx="11">
                  <c:v>Мадрид</c:v>
                </c:pt>
                <c:pt idx="12">
                  <c:v>Париж</c:v>
                </c:pt>
                <c:pt idx="13">
                  <c:v>Берлин</c:v>
                </c:pt>
                <c:pt idx="14">
                  <c:v>Стокгольм</c:v>
                </c:pt>
                <c:pt idx="15">
                  <c:v>Монреаль</c:v>
                </c:pt>
              </c:strCache>
            </c:strRef>
          </c:cat>
          <c:val>
            <c:numRef>
              <c:f>Smart_cities1.1!$C$4:$C$19</c:f>
              <c:numCache>
                <c:formatCode>General</c:formatCode>
                <c:ptCount val="16"/>
                <c:pt idx="0">
                  <c:v>70.63</c:v>
                </c:pt>
                <c:pt idx="2">
                  <c:v>81.99</c:v>
                </c:pt>
                <c:pt idx="3">
                  <c:v>81.03</c:v>
                </c:pt>
                <c:pt idx="4">
                  <c:v>80.11</c:v>
                </c:pt>
                <c:pt idx="5">
                  <c:v>72.58</c:v>
                </c:pt>
                <c:pt idx="6">
                  <c:v>68.489999999999995</c:v>
                </c:pt>
                <c:pt idx="7">
                  <c:v>64.069999999999993</c:v>
                </c:pt>
                <c:pt idx="8">
                  <c:v>62.57</c:v>
                </c:pt>
                <c:pt idx="9">
                  <c:v>57.16</c:v>
                </c:pt>
                <c:pt idx="10">
                  <c:v>56.11</c:v>
                </c:pt>
                <c:pt idx="11">
                  <c:v>54.13</c:v>
                </c:pt>
                <c:pt idx="12">
                  <c:v>52.44</c:v>
                </c:pt>
                <c:pt idx="13">
                  <c:v>50.95</c:v>
                </c:pt>
                <c:pt idx="14">
                  <c:v>48.37</c:v>
                </c:pt>
                <c:pt idx="15">
                  <c:v>46.45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627776"/>
        <c:axId val="35629696"/>
      </c:barChart>
      <c:catAx>
        <c:axId val="3562777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dirty="0"/>
                  <a:t>баллов</a:t>
                </a:r>
              </a:p>
            </c:rich>
          </c:tx>
          <c:layout>
            <c:manualLayout>
              <c:xMode val="edge"/>
              <c:yMode val="edge"/>
              <c:x val="0.85671329733432866"/>
              <c:y val="3.2988209893340337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35629696"/>
        <c:crossesAt val="0"/>
        <c:auto val="1"/>
        <c:lblAlgn val="ctr"/>
        <c:lblOffset val="0"/>
        <c:tickLblSkip val="1"/>
        <c:noMultiLvlLbl val="0"/>
      </c:catAx>
      <c:valAx>
        <c:axId val="35629696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35627776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5AC8-4985-8F81-CDB5E6A3DC6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C8-4985-8F81-CDB5E6A3DC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C8-4985-8F81-CDB5E6A3DC68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C8-4985-8F81-CDB5E6A3DC68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29-4703-A700-FFE662BB3711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C8-4985-8F81-CDB5E6A3DC68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C8-4985-8F81-CDB5E6A3DC68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AC8-4985-8F81-CDB5E6A3DC68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C8-4985-8F81-CDB5E6A3DC68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AC8-4985-8F81-CDB5E6A3DC6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Smart_cities1.2!$A$4:$A$19</c:f>
              <c:strCache>
                <c:ptCount val="16"/>
                <c:pt idx="0">
                  <c:v>Москва</c:v>
                </c:pt>
                <c:pt idx="2">
                  <c:v>Шанхай</c:v>
                </c:pt>
                <c:pt idx="3">
                  <c:v>Сингапур</c:v>
                </c:pt>
                <c:pt idx="4">
                  <c:v>Пекин</c:v>
                </c:pt>
                <c:pt idx="5">
                  <c:v>Сеул</c:v>
                </c:pt>
                <c:pt idx="6">
                  <c:v>Санкт-Петербург</c:v>
                </c:pt>
                <c:pt idx="7">
                  <c:v>Стамбул</c:v>
                </c:pt>
                <c:pt idx="8">
                  <c:v>Мадрид</c:v>
                </c:pt>
                <c:pt idx="9">
                  <c:v>Лондон</c:v>
                </c:pt>
                <c:pt idx="10">
                  <c:v>Париж</c:v>
                </c:pt>
                <c:pt idx="11">
                  <c:v>Нью-Йорк</c:v>
                </c:pt>
                <c:pt idx="12">
                  <c:v>Монреаль</c:v>
                </c:pt>
                <c:pt idx="13">
                  <c:v>Стокгольм</c:v>
                </c:pt>
                <c:pt idx="14">
                  <c:v>Токио</c:v>
                </c:pt>
                <c:pt idx="15">
                  <c:v>Берлин</c:v>
                </c:pt>
              </c:strCache>
            </c:strRef>
          </c:cat>
          <c:val>
            <c:numRef>
              <c:f>Smart_cities1.2!$C$4:$C$19</c:f>
              <c:numCache>
                <c:formatCode>General</c:formatCode>
                <c:ptCount val="16"/>
                <c:pt idx="0">
                  <c:v>74.59</c:v>
                </c:pt>
                <c:pt idx="2">
                  <c:v>82.8</c:v>
                </c:pt>
                <c:pt idx="3">
                  <c:v>81.59</c:v>
                </c:pt>
                <c:pt idx="4">
                  <c:v>79.27</c:v>
                </c:pt>
                <c:pt idx="5">
                  <c:v>74.73</c:v>
                </c:pt>
                <c:pt idx="6">
                  <c:v>72.540000000000006</c:v>
                </c:pt>
                <c:pt idx="7">
                  <c:v>67.650000000000006</c:v>
                </c:pt>
                <c:pt idx="8">
                  <c:v>66.94</c:v>
                </c:pt>
                <c:pt idx="9">
                  <c:v>64.44</c:v>
                </c:pt>
                <c:pt idx="10">
                  <c:v>56.91</c:v>
                </c:pt>
                <c:pt idx="11">
                  <c:v>53.44</c:v>
                </c:pt>
                <c:pt idx="12">
                  <c:v>51.91</c:v>
                </c:pt>
                <c:pt idx="13">
                  <c:v>51.76</c:v>
                </c:pt>
                <c:pt idx="14">
                  <c:v>45.77</c:v>
                </c:pt>
                <c:pt idx="15">
                  <c:v>44.58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5775872"/>
        <c:axId val="105778176"/>
      </c:barChart>
      <c:catAx>
        <c:axId val="10577587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dirty="0"/>
                  <a:t>баллов</a:t>
                </a:r>
              </a:p>
            </c:rich>
          </c:tx>
          <c:layout>
            <c:manualLayout>
              <c:xMode val="edge"/>
              <c:yMode val="edge"/>
              <c:x val="0.85543079239819941"/>
              <c:y val="3.5685980366603622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105778176"/>
        <c:crossesAt val="0"/>
        <c:auto val="1"/>
        <c:lblAlgn val="ctr"/>
        <c:lblOffset val="0"/>
        <c:tickLblSkip val="1"/>
        <c:noMultiLvlLbl val="0"/>
      </c:catAx>
      <c:valAx>
        <c:axId val="105778176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105775872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B002-476B-A249-D870C196B03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002-476B-A249-D870C196B03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002-476B-A249-D870C196B0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C00000"/>
                        </a:solidFill>
                      </a:defRPr>
                    </a:pPr>
                    <a:r>
                      <a:rPr lang="en-US" sz="1600"/>
                      <a:t>26</a:t>
                    </a:r>
                  </a:p>
                </c:rich>
              </c:tx>
              <c:numFmt formatCode="#,##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002-476B-A249-D870C196B03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002-476B-A249-D870C196B03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002-476B-A249-D870C196B03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002-476B-A249-D870C196B0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002-476B-A249-D870C196B03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002-476B-A249-D870C196B03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002-476B-A249-D870C196B03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002-476B-A249-D870C196B03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002-476B-A249-D870C196B03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Internet0!$A$3:$A$18</c:f>
              <c:strCache>
                <c:ptCount val="16"/>
                <c:pt idx="0">
                  <c:v>Москва</c:v>
                </c:pt>
                <c:pt idx="2">
                  <c:v>Сингапур</c:v>
                </c:pt>
                <c:pt idx="3">
                  <c:v>Стокгольм</c:v>
                </c:pt>
                <c:pt idx="4">
                  <c:v>Сеул</c:v>
                </c:pt>
                <c:pt idx="5">
                  <c:v>Токио</c:v>
                </c:pt>
                <c:pt idx="6">
                  <c:v>Париж</c:v>
                </c:pt>
                <c:pt idx="7">
                  <c:v>Нью-Йорк</c:v>
                </c:pt>
                <c:pt idx="8">
                  <c:v>Мадрид</c:v>
                </c:pt>
                <c:pt idx="9">
                  <c:v>Лондон</c:v>
                </c:pt>
                <c:pt idx="10">
                  <c:v>Монреаль</c:v>
                </c:pt>
                <c:pt idx="11">
                  <c:v>Санкт-Петербург</c:v>
                </c:pt>
                <c:pt idx="12">
                  <c:v>Берлин</c:v>
                </c:pt>
                <c:pt idx="13">
                  <c:v>Пекин</c:v>
                </c:pt>
                <c:pt idx="14">
                  <c:v>Шанхай</c:v>
                </c:pt>
                <c:pt idx="15">
                  <c:v>Стамбул</c:v>
                </c:pt>
              </c:strCache>
            </c:strRef>
          </c:cat>
          <c:val>
            <c:numRef>
              <c:f>Internet0!$B$3:$B$18</c:f>
              <c:numCache>
                <c:formatCode>General</c:formatCode>
                <c:ptCount val="16"/>
                <c:pt idx="0" formatCode="#,##0.0">
                  <c:v>25.755382666907906</c:v>
                </c:pt>
                <c:pt idx="2" formatCode="#,##0.0">
                  <c:v>100</c:v>
                </c:pt>
                <c:pt idx="3" formatCode="#,##0.0">
                  <c:v>80.004975574452686</c:v>
                </c:pt>
                <c:pt idx="4" formatCode="#,##0.0">
                  <c:v>71.6211326216754</c:v>
                </c:pt>
                <c:pt idx="5" formatCode="#,##0.0">
                  <c:v>63.94970146553284</c:v>
                </c:pt>
                <c:pt idx="6" formatCode="#,##0.0">
                  <c:v>52.621223086665445</c:v>
                </c:pt>
                <c:pt idx="7" formatCode="#,##0.0">
                  <c:v>35.864845304867011</c:v>
                </c:pt>
                <c:pt idx="8" formatCode="#,##0.0">
                  <c:v>29.577528496471871</c:v>
                </c:pt>
                <c:pt idx="9" formatCode="#,##0.0">
                  <c:v>23.168083951510766</c:v>
                </c:pt>
                <c:pt idx="10" formatCode="#,##0.0">
                  <c:v>22.272480550027147</c:v>
                </c:pt>
                <c:pt idx="11" formatCode="#,##0.0">
                  <c:v>13.621765876605755</c:v>
                </c:pt>
                <c:pt idx="12" formatCode="#,##0.0">
                  <c:v>11.642844219287136</c:v>
                </c:pt>
                <c:pt idx="13" formatCode="#,##0.0">
                  <c:v>6.0091369639949352</c:v>
                </c:pt>
                <c:pt idx="14" formatCode="#,##0.0">
                  <c:v>0.54052831554188863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002-476B-A249-D870C196B0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79C3-4DB4-9887-9CE47CCC1B2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9C3-4DB4-9887-9CE47CCC1B2F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9C3-4DB4-9887-9CE47CCC1B2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rgbClr val="C00000"/>
                        </a:solidFill>
                      </a:defRPr>
                    </a:pPr>
                    <a:r>
                      <a:rPr lang="en-US" sz="1800"/>
                      <a:t>65</a:t>
                    </a:r>
                  </a:p>
                </c:rich>
              </c:tx>
              <c:numFmt formatCode="#,##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C3-4DB4-9887-9CE47CCC1B2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9C3-4DB4-9887-9CE47CCC1B2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9C3-4DB4-9887-9CE47CCC1B2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9C3-4DB4-9887-9CE47CCC1B2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9C3-4DB4-9887-9CE47CCC1B2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C3-4DB4-9887-9CE47CCC1B2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9C3-4DB4-9887-9CE47CCC1B2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9C3-4DB4-9887-9CE47CCC1B2F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9C3-4DB4-9887-9CE47CCC1B2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Smart_cities1!$A$3:$A$18</c:f>
              <c:strCache>
                <c:ptCount val="16"/>
                <c:pt idx="0">
                  <c:v>Москва</c:v>
                </c:pt>
                <c:pt idx="2">
                  <c:v>Шанхай</c:v>
                </c:pt>
                <c:pt idx="3">
                  <c:v>Пекин</c:v>
                </c:pt>
                <c:pt idx="4">
                  <c:v>Сингапур</c:v>
                </c:pt>
                <c:pt idx="5">
                  <c:v>Стамбул</c:v>
                </c:pt>
                <c:pt idx="6">
                  <c:v>Сеул</c:v>
                </c:pt>
                <c:pt idx="7">
                  <c:v>Санкт-Петербург</c:v>
                </c:pt>
                <c:pt idx="8">
                  <c:v>Мадрид</c:v>
                </c:pt>
                <c:pt idx="9">
                  <c:v>Лондон</c:v>
                </c:pt>
                <c:pt idx="10">
                  <c:v>Токио</c:v>
                </c:pt>
                <c:pt idx="11">
                  <c:v>Париж</c:v>
                </c:pt>
                <c:pt idx="12">
                  <c:v>Нью-Йорк</c:v>
                </c:pt>
                <c:pt idx="13">
                  <c:v>Стокгольм</c:v>
                </c:pt>
                <c:pt idx="14">
                  <c:v>Монреаль</c:v>
                </c:pt>
                <c:pt idx="15">
                  <c:v>Берлин</c:v>
                </c:pt>
              </c:strCache>
            </c:strRef>
          </c:cat>
          <c:val>
            <c:numRef>
              <c:f>Smart_cities1!$B$3:$B$18</c:f>
              <c:numCache>
                <c:formatCode>General</c:formatCode>
                <c:ptCount val="16"/>
                <c:pt idx="0" formatCode="#,##0.0">
                  <c:v>65.250516528925658</c:v>
                </c:pt>
                <c:pt idx="2" formatCode="#,##0.0">
                  <c:v>100</c:v>
                </c:pt>
                <c:pt idx="3" formatCode="#,##0.0">
                  <c:v>99.477014462809919</c:v>
                </c:pt>
                <c:pt idx="4" formatCode="#,##0.0">
                  <c:v>84.723657024793411</c:v>
                </c:pt>
                <c:pt idx="5" formatCode="#,##0.0">
                  <c:v>65.114927685950434</c:v>
                </c:pt>
                <c:pt idx="6" formatCode="#,##0.0">
                  <c:v>60.504907024793411</c:v>
                </c:pt>
                <c:pt idx="7" formatCode="#,##0.0">
                  <c:v>56.075671487603316</c:v>
                </c:pt>
                <c:pt idx="8" formatCode="#,##0.0">
                  <c:v>48.779700413223146</c:v>
                </c:pt>
                <c:pt idx="9" formatCode="#,##0.0">
                  <c:v>37.687241735537192</c:v>
                </c:pt>
                <c:pt idx="10" formatCode="#,##0.0">
                  <c:v>31.469524793388455</c:v>
                </c:pt>
                <c:pt idx="11" formatCode="#,##0.0">
                  <c:v>30.442923553719016</c:v>
                </c:pt>
                <c:pt idx="12" formatCode="#,##0.0">
                  <c:v>26.81430785123969</c:v>
                </c:pt>
                <c:pt idx="13" formatCode="#,##0.0">
                  <c:v>20.822572314049587</c:v>
                </c:pt>
                <c:pt idx="14" formatCode="#,##0.0">
                  <c:v>13.565340909090922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9C3-4DB4-9887-9CE47CCC1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6579584"/>
        <c:axId val="96581120"/>
      </c:barChart>
      <c:catAx>
        <c:axId val="965795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6581120"/>
        <c:crossesAt val="0"/>
        <c:auto val="1"/>
        <c:lblAlgn val="ctr"/>
        <c:lblOffset val="0"/>
        <c:tickLblSkip val="1"/>
        <c:noMultiLvlLbl val="0"/>
      </c:catAx>
      <c:valAx>
        <c:axId val="96581120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баллов</a:t>
                </a:r>
              </a:p>
            </c:rich>
          </c:tx>
          <c:layout>
            <c:manualLayout>
              <c:xMode val="edge"/>
              <c:yMode val="edge"/>
              <c:x val="0.88653436466927127"/>
              <c:y val="4.2426370515195488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6579584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181708934797852"/>
          <c:y val="2.884508547008547E-2"/>
          <c:w val="0.77099723140509235"/>
          <c:h val="0.8472930209952394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Financ!$B$2</c:f>
              <c:strCache>
                <c:ptCount val="1"/>
                <c:pt idx="0">
                  <c:v>Национальные меры</c:v>
                </c:pt>
              </c:strCache>
            </c:strRef>
          </c:tx>
          <c:spPr>
            <a:solidFill>
              <a:srgbClr val="1F497D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1F497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5EE-44E3-89E8-8D37C9C4BD4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5EE-44E3-89E8-8D37C9C4BD4F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5EE-44E3-89E8-8D37C9C4BD4F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 b="1">
                        <a:solidFill>
                          <a:srgbClr val="1F497D"/>
                        </a:solidFill>
                      </a:defRPr>
                    </a:pPr>
                    <a:r>
                      <a:rPr lang="en-US" dirty="0"/>
                      <a:t>0,9%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5EE-44E3-89E8-8D37C9C4BD4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11,2%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5EE-44E3-89E8-8D37C9C4BD4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7,2%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5EE-44E3-89E8-8D37C9C4BD4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5EE-44E3-89E8-8D37C9C4BD4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5EE-44E3-89E8-8D37C9C4BD4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5EE-44E3-89E8-8D37C9C4BD4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5,6%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5EE-44E3-89E8-8D37C9C4BD4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5EE-44E3-89E8-8D37C9C4BD4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2,6%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5EE-44E3-89E8-8D37C9C4BD4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3,0%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5EE-44E3-89E8-8D37C9C4BD4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1,3%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5EE-44E3-89E8-8D37C9C4BD4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2,1%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D5EE-44E3-89E8-8D37C9C4BD4F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1,4%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D5EE-44E3-89E8-8D37C9C4BD4F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0,9%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D5EE-44E3-89E8-8D37C9C4BD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Financ!$A$3:$A$18</c:f>
              <c:strCache>
                <c:ptCount val="16"/>
                <c:pt idx="0">
                  <c:v>Москва</c:v>
                </c:pt>
                <c:pt idx="2">
                  <c:v>Сеул</c:v>
                </c:pt>
                <c:pt idx="3">
                  <c:v>Монреаль</c:v>
                </c:pt>
                <c:pt idx="4">
                  <c:v>Нью-Йорк</c:v>
                </c:pt>
                <c:pt idx="5">
                  <c:v>Берлин</c:v>
                </c:pt>
                <c:pt idx="6">
                  <c:v>Токио</c:v>
                </c:pt>
                <c:pt idx="7">
                  <c:v>Стокгольм</c:v>
                </c:pt>
                <c:pt idx="8">
                  <c:v>Пекин</c:v>
                </c:pt>
                <c:pt idx="9">
                  <c:v>Мадрид</c:v>
                </c:pt>
                <c:pt idx="10">
                  <c:v>Лондон</c:v>
                </c:pt>
                <c:pt idx="11">
                  <c:v>Шанхай</c:v>
                </c:pt>
                <c:pt idx="12">
                  <c:v>Сингапур</c:v>
                </c:pt>
                <c:pt idx="13">
                  <c:v>Стамбул</c:v>
                </c:pt>
                <c:pt idx="14">
                  <c:v>Санкт-Петербург</c:v>
                </c:pt>
                <c:pt idx="15">
                  <c:v>Париж</c:v>
                </c:pt>
              </c:strCache>
            </c:strRef>
          </c:cat>
          <c:val>
            <c:numRef>
              <c:f>Financ!$B$3:$B$18</c:f>
              <c:numCache>
                <c:formatCode>General</c:formatCode>
                <c:ptCount val="16"/>
                <c:pt idx="0" formatCode="0.0%">
                  <c:v>9.0740822869540133E-3</c:v>
                </c:pt>
                <c:pt idx="2" formatCode="0.0%">
                  <c:v>0.11192921649887008</c:v>
                </c:pt>
                <c:pt idx="3" formatCode="0.0%">
                  <c:v>7.2131771468387534E-2</c:v>
                </c:pt>
                <c:pt idx="4" formatCode="0.0%">
                  <c:v>7.3496628292122959E-2</c:v>
                </c:pt>
                <c:pt idx="5" formatCode="0.0%">
                  <c:v>6.1413404417954467E-2</c:v>
                </c:pt>
                <c:pt idx="6" formatCode="0.0%">
                  <c:v>6.2891448748289641E-2</c:v>
                </c:pt>
                <c:pt idx="7" formatCode="0.0%">
                  <c:v>5.5726187859154258E-2</c:v>
                </c:pt>
                <c:pt idx="8" formatCode="0.0%">
                  <c:v>1.3239210550016598E-2</c:v>
                </c:pt>
                <c:pt idx="9" formatCode="0.0%">
                  <c:v>2.585733859781322E-2</c:v>
                </c:pt>
                <c:pt idx="10" formatCode="0.0%">
                  <c:v>3.0398992448063659E-2</c:v>
                </c:pt>
                <c:pt idx="11" formatCode="0.0%">
                  <c:v>1.3239210550016599E-2</c:v>
                </c:pt>
                <c:pt idx="12" formatCode="0.0%">
                  <c:v>2.0712844361056963E-2</c:v>
                </c:pt>
                <c:pt idx="13" formatCode="0.0%">
                  <c:v>1.4279376359742536E-2</c:v>
                </c:pt>
                <c:pt idx="14" formatCode="0.0%">
                  <c:v>9.0740822869540116E-3</c:v>
                </c:pt>
                <c:pt idx="15" formatCode="0.0%">
                  <c:v>2.899506388516829E-3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5EE-44E3-89E8-8D37C9C4BD4F}"/>
            </c:ext>
          </c:extLst>
        </c:ser>
        <c:ser>
          <c:idx val="0"/>
          <c:order val="1"/>
          <c:tx>
            <c:strRef>
              <c:f>Financ!$C$2</c:f>
              <c:strCache>
                <c:ptCount val="1"/>
                <c:pt idx="0">
                  <c:v>Городские меры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D5EE-44E3-89E8-8D37C9C4BD4F}"/>
              </c:ext>
            </c:extLst>
          </c:dPt>
          <c:cat>
            <c:strRef>
              <c:f>Financ!$A$3:$A$18</c:f>
              <c:strCache>
                <c:ptCount val="16"/>
                <c:pt idx="0">
                  <c:v>Москва</c:v>
                </c:pt>
                <c:pt idx="2">
                  <c:v>Сеул</c:v>
                </c:pt>
                <c:pt idx="3">
                  <c:v>Монреаль</c:v>
                </c:pt>
                <c:pt idx="4">
                  <c:v>Нью-Йорк</c:v>
                </c:pt>
                <c:pt idx="5">
                  <c:v>Берлин</c:v>
                </c:pt>
                <c:pt idx="6">
                  <c:v>Токио</c:v>
                </c:pt>
                <c:pt idx="7">
                  <c:v>Стокгольм</c:v>
                </c:pt>
                <c:pt idx="8">
                  <c:v>Пекин</c:v>
                </c:pt>
                <c:pt idx="9">
                  <c:v>Мадрид</c:v>
                </c:pt>
                <c:pt idx="10">
                  <c:v>Лондон</c:v>
                </c:pt>
                <c:pt idx="11">
                  <c:v>Шанхай</c:v>
                </c:pt>
                <c:pt idx="12">
                  <c:v>Сингапур</c:v>
                </c:pt>
                <c:pt idx="13">
                  <c:v>Стамбул</c:v>
                </c:pt>
                <c:pt idx="14">
                  <c:v>Санкт-Петербург</c:v>
                </c:pt>
                <c:pt idx="15">
                  <c:v>Париж</c:v>
                </c:pt>
              </c:strCache>
            </c:strRef>
          </c:cat>
          <c:val>
            <c:numRef>
              <c:f>Financ!$C$3:$C$18</c:f>
              <c:numCache>
                <c:formatCode>General</c:formatCode>
                <c:ptCount val="16"/>
                <c:pt idx="0" formatCode="0.0%">
                  <c:v>4.8956896011406875E-3</c:v>
                </c:pt>
                <c:pt idx="2" formatCode="0.0%">
                  <c:v>0</c:v>
                </c:pt>
                <c:pt idx="3" formatCode="0.0%">
                  <c:v>1.5198434780528347E-2</c:v>
                </c:pt>
                <c:pt idx="4" formatCode="0.0%">
                  <c:v>5.6423224886300213E-5</c:v>
                </c:pt>
                <c:pt idx="5" formatCode="0.0%">
                  <c:v>8.2860083989138578E-3</c:v>
                </c:pt>
                <c:pt idx="6" formatCode="0.0%">
                  <c:v>1.9922715986919006E-3</c:v>
                </c:pt>
                <c:pt idx="7" formatCode="0.0%">
                  <c:v>0</c:v>
                </c:pt>
                <c:pt idx="8" formatCode="0.0%">
                  <c:v>2.9661259668244247E-2</c:v>
                </c:pt>
                <c:pt idx="9" formatCode="0.0%">
                  <c:v>5.7276920652194292E-3</c:v>
                </c:pt>
                <c:pt idx="10" formatCode="0.0%">
                  <c:v>1.0846559432780565E-4</c:v>
                </c:pt>
                <c:pt idx="11" formatCode="0.0%">
                  <c:v>1.1404218318030348E-2</c:v>
                </c:pt>
                <c:pt idx="12" formatCode="0.0%">
                  <c:v>0</c:v>
                </c:pt>
                <c:pt idx="13" formatCode="0.0%">
                  <c:v>0</c:v>
                </c:pt>
                <c:pt idx="14" formatCode="0.0%">
                  <c:v>3.5382673469416329E-3</c:v>
                </c:pt>
                <c:pt idx="15" formatCode="0.0%">
                  <c:v>2.4557100912884409E-4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5EE-44E3-89E8-8D37C9C4B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0.15000000000000002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% ВРП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70765299980934104"/>
          <c:y val="0.37745802470945328"/>
          <c:w val="0.24104680274548962"/>
          <c:h val="0.15335954206726965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72739206357669828"/>
          <c:h val="0.8418974800487127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Financ2!$B$2</c:f>
              <c:strCache>
                <c:ptCount val="1"/>
                <c:pt idx="0">
                  <c:v>Городские меры</c:v>
                </c:pt>
              </c:strCache>
            </c:strRef>
          </c:tx>
          <c:spPr>
            <a:solidFill>
              <a:srgbClr val="1F497D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1F497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762-43B0-9BAB-81E842E2DC1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762-43B0-9BAB-81E842E2DC1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762-43B0-9BAB-81E842E2DC1D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 b="1">
                        <a:solidFill>
                          <a:srgbClr val="1F497D"/>
                        </a:solidFill>
                      </a:defRPr>
                    </a:pPr>
                    <a:r>
                      <a:rPr lang="en-US" dirty="0"/>
                      <a:t>1,4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762-43B0-9BAB-81E842E2DC1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15,2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762-43B0-9BAB-81E842E2DC1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762-43B0-9BAB-81E842E2DC1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762-43B0-9BAB-81E842E2DC1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762-43B0-9BAB-81E842E2DC1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762-43B0-9BAB-81E842E2DC1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762-43B0-9BAB-81E842E2D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Financ2!$A$3:$A$18</c:f>
              <c:strCache>
                <c:ptCount val="16"/>
                <c:pt idx="0">
                  <c:v>Москва</c:v>
                </c:pt>
                <c:pt idx="2">
                  <c:v>Пекин</c:v>
                </c:pt>
                <c:pt idx="3">
                  <c:v>Шанхай</c:v>
                </c:pt>
                <c:pt idx="4">
                  <c:v>Монреаль</c:v>
                </c:pt>
                <c:pt idx="5">
                  <c:v>Токио</c:v>
                </c:pt>
                <c:pt idx="6">
                  <c:v>Берлин</c:v>
                </c:pt>
                <c:pt idx="7">
                  <c:v>Мадрид</c:v>
                </c:pt>
                <c:pt idx="8">
                  <c:v>Санкт-Петербург</c:v>
                </c:pt>
                <c:pt idx="9">
                  <c:v>Париж</c:v>
                </c:pt>
                <c:pt idx="10">
                  <c:v>Нью-Йорк</c:v>
                </c:pt>
                <c:pt idx="11">
                  <c:v>Лондон</c:v>
                </c:pt>
                <c:pt idx="12">
                  <c:v>Стокгольм</c:v>
                </c:pt>
                <c:pt idx="13">
                  <c:v>Сеул</c:v>
                </c:pt>
                <c:pt idx="14">
                  <c:v>Сингапур</c:v>
                </c:pt>
                <c:pt idx="15">
                  <c:v>Стамбул</c:v>
                </c:pt>
              </c:strCache>
            </c:strRef>
          </c:cat>
          <c:val>
            <c:numRef>
              <c:f>Financ2!$B$3:$B$18</c:f>
              <c:numCache>
                <c:formatCode>General</c:formatCode>
                <c:ptCount val="16"/>
                <c:pt idx="0" formatCode="0.0">
                  <c:v>1.3930555555555555</c:v>
                </c:pt>
                <c:pt idx="2" formatCode="0.0">
                  <c:v>15.18333520488277</c:v>
                </c:pt>
                <c:pt idx="3" formatCode="0.0">
                  <c:v>6.297199263508058</c:v>
                </c:pt>
                <c:pt idx="4" formatCode="0.0">
                  <c:v>2.5</c:v>
                </c:pt>
                <c:pt idx="5" formatCode="0.0">
                  <c:v>1.8135449135732502</c:v>
                </c:pt>
                <c:pt idx="6" formatCode="0.0">
                  <c:v>1.4222118143519802</c:v>
                </c:pt>
                <c:pt idx="7" formatCode="0.0">
                  <c:v>1.3956007824826082</c:v>
                </c:pt>
                <c:pt idx="8" formatCode="0.0">
                  <c:v>0.2361111111111111</c:v>
                </c:pt>
                <c:pt idx="9" formatCode="0.0">
                  <c:v>0.19396485451453199</c:v>
                </c:pt>
                <c:pt idx="10" formatCode="0.0">
                  <c:v>0.1</c:v>
                </c:pt>
                <c:pt idx="11" formatCode="0.0">
                  <c:v>7.0538057742782156E-2</c:v>
                </c:pt>
                <c:pt idx="12" formatCode="0.0">
                  <c:v>0</c:v>
                </c:pt>
                <c:pt idx="13" formatCode="0.0">
                  <c:v>0</c:v>
                </c:pt>
                <c:pt idx="14" formatCode="0.0">
                  <c:v>0</c:v>
                </c:pt>
                <c:pt idx="15" formatCode="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762-43B0-9BAB-81E842E2DC1D}"/>
            </c:ext>
          </c:extLst>
        </c:ser>
        <c:ser>
          <c:idx val="0"/>
          <c:order val="1"/>
          <c:tx>
            <c:strRef>
              <c:f>Financ2!$C$2</c:f>
              <c:strCache>
                <c:ptCount val="1"/>
              </c:strCache>
            </c:strRef>
          </c:tx>
          <c:spPr>
            <a:solidFill>
              <a:srgbClr val="C00000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A762-43B0-9BAB-81E842E2DC1D}"/>
              </c:ext>
            </c:extLst>
          </c:dPt>
          <c:cat>
            <c:strRef>
              <c:f>Financ2!$A$3:$A$18</c:f>
              <c:strCache>
                <c:ptCount val="16"/>
                <c:pt idx="0">
                  <c:v>Москва</c:v>
                </c:pt>
                <c:pt idx="2">
                  <c:v>Пекин</c:v>
                </c:pt>
                <c:pt idx="3">
                  <c:v>Шанхай</c:v>
                </c:pt>
                <c:pt idx="4">
                  <c:v>Монреаль</c:v>
                </c:pt>
                <c:pt idx="5">
                  <c:v>Токио</c:v>
                </c:pt>
                <c:pt idx="6">
                  <c:v>Берлин</c:v>
                </c:pt>
                <c:pt idx="7">
                  <c:v>Мадрид</c:v>
                </c:pt>
                <c:pt idx="8">
                  <c:v>Санкт-Петербург</c:v>
                </c:pt>
                <c:pt idx="9">
                  <c:v>Париж</c:v>
                </c:pt>
                <c:pt idx="10">
                  <c:v>Нью-Йорк</c:v>
                </c:pt>
                <c:pt idx="11">
                  <c:v>Лондон</c:v>
                </c:pt>
                <c:pt idx="12">
                  <c:v>Стокгольм</c:v>
                </c:pt>
                <c:pt idx="13">
                  <c:v>Сеул</c:v>
                </c:pt>
                <c:pt idx="14">
                  <c:v>Сингапур</c:v>
                </c:pt>
                <c:pt idx="15">
                  <c:v>Стамбул</c:v>
                </c:pt>
              </c:strCache>
            </c:strRef>
          </c:cat>
          <c:val>
            <c:numRef>
              <c:f>Financ2!$C$3:$C$18</c:f>
              <c:numCache>
                <c:formatCode>General</c:formatCode>
                <c:ptCount val="16"/>
              </c:numCache>
            </c:numRef>
          </c:val>
          <c:extLst>
            <c:ext xmlns:c16="http://schemas.microsoft.com/office/drawing/2014/chart" uri="{C3380CC4-5D6E-409C-BE32-E72D297353CC}">
              <c16:uniqueId val="{00000012-A762-43B0-9BAB-81E842E2D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5.5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млрд долл.</a:t>
                </a:r>
              </a:p>
            </c:rich>
          </c:tx>
          <c:layout>
            <c:manualLayout>
              <c:xMode val="edge"/>
              <c:yMode val="edge"/>
              <c:x val="0.84302139581778157"/>
              <c:y val="3.4198170571742535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crossAx val="94254208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EDEB-4949-801B-9B23D8EA5A2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EB-4949-801B-9B23D8EA5A2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DEB-4949-801B-9B23D8EA5A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rgbClr val="C00000"/>
                        </a:solidFill>
                      </a:defRPr>
                    </a:pPr>
                    <a:r>
                      <a:rPr lang="en-US" sz="1800"/>
                      <a:t>4,9%</a:t>
                    </a: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DEB-4949-801B-9B23D8EA5A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29,1%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DEB-4949-801B-9B23D8EA5A2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26,0%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DEB-4949-801B-9B23D8EA5A2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25,4%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DEB-4949-801B-9B23D8EA5A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15,9%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DEB-4949-801B-9B23D8EA5A2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DEB-4949-801B-9B23D8EA5A2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DEB-4949-801B-9B23D8EA5A2D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EB-4949-801B-9B23D8EA5A2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Labor_youth!$A$3:$A$13</c:f>
              <c:strCache>
                <c:ptCount val="11"/>
                <c:pt idx="0">
                  <c:v>Москва</c:v>
                </c:pt>
                <c:pt idx="2">
                  <c:v>Мадрид</c:v>
                </c:pt>
                <c:pt idx="3">
                  <c:v>Стокгольм</c:v>
                </c:pt>
                <c:pt idx="4">
                  <c:v>Стамбул</c:v>
                </c:pt>
                <c:pt idx="5">
                  <c:v>Лондон</c:v>
                </c:pt>
                <c:pt idx="6">
                  <c:v>Нью-Йорк</c:v>
                </c:pt>
                <c:pt idx="7">
                  <c:v>Монреаль</c:v>
                </c:pt>
                <c:pt idx="8">
                  <c:v>Сеул</c:v>
                </c:pt>
                <c:pt idx="9">
                  <c:v>Токио</c:v>
                </c:pt>
                <c:pt idx="10">
                  <c:v>Санкт-Петербург</c:v>
                </c:pt>
              </c:strCache>
            </c:strRef>
          </c:cat>
          <c:val>
            <c:numRef>
              <c:f>Labor_youth!$B$3:$B$13</c:f>
              <c:numCache>
                <c:formatCode>General</c:formatCode>
                <c:ptCount val="11"/>
                <c:pt idx="0" formatCode="0.0%">
                  <c:v>4.9224019551403264E-2</c:v>
                </c:pt>
                <c:pt idx="2" formatCode="0.0%">
                  <c:v>0.29100000000000004</c:v>
                </c:pt>
                <c:pt idx="3" formatCode="0.0%">
                  <c:v>0.25951610417629839</c:v>
                </c:pt>
                <c:pt idx="4" formatCode="0.0%">
                  <c:v>0.25395600154380549</c:v>
                </c:pt>
                <c:pt idx="5" formatCode="0.0%">
                  <c:v>0.152</c:v>
                </c:pt>
                <c:pt idx="6" formatCode="0.0%">
                  <c:v>0.13100000000000001</c:v>
                </c:pt>
                <c:pt idx="7" formatCode="0.0%">
                  <c:v>9.9000000000000005E-2</c:v>
                </c:pt>
                <c:pt idx="8" formatCode="0.0%">
                  <c:v>8.9076147600908082E-2</c:v>
                </c:pt>
                <c:pt idx="9" formatCode="0.0%">
                  <c:v>3.3996151379089158E-2</c:v>
                </c:pt>
                <c:pt idx="10" formatCode="0.0%">
                  <c:v>3.3279017735961959E-2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DEB-4949-801B-9B23D8EA5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0.30000000000000004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  <a:r>
                  <a:rPr lang="en-US" baseline="0"/>
                  <a:t> </a:t>
                </a:r>
                <a:r>
                  <a:rPr lang="ru-RU" baseline="0"/>
                  <a:t>ЭАН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89270534979423866"/>
              <c:y val="2.8770726495726495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22DC-4569-AEFE-610709EC0D1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2DC-4569-AEFE-610709EC0D1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DC-4569-AEFE-610709EC0D1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2DC-4569-AEFE-610709EC0D1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DC-4569-AEFE-610709EC0D1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DC-4569-AEFE-610709EC0D1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DC-4569-AEFE-610709EC0D1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DC-4569-AEFE-610709EC0D1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DC-4569-AEFE-610709EC0D1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DC-4569-AEFE-610709EC0D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Labor_tot!$A$3:$A$18</c:f>
              <c:strCache>
                <c:ptCount val="16"/>
                <c:pt idx="0">
                  <c:v>Москва</c:v>
                </c:pt>
                <c:pt idx="2">
                  <c:v>Санкт-Петербург</c:v>
                </c:pt>
                <c:pt idx="3">
                  <c:v>Сингапур</c:v>
                </c:pt>
                <c:pt idx="4">
                  <c:v>Токио</c:v>
                </c:pt>
                <c:pt idx="5">
                  <c:v>Нью-Йорк</c:v>
                </c:pt>
                <c:pt idx="6">
                  <c:v>Пекин</c:v>
                </c:pt>
                <c:pt idx="7">
                  <c:v>Лондон</c:v>
                </c:pt>
                <c:pt idx="8">
                  <c:v>Сеул</c:v>
                </c:pt>
                <c:pt idx="9">
                  <c:v>Шанхай</c:v>
                </c:pt>
                <c:pt idx="10">
                  <c:v>Монреаль</c:v>
                </c:pt>
                <c:pt idx="11">
                  <c:v>Стокгольм</c:v>
                </c:pt>
                <c:pt idx="12">
                  <c:v>Париж</c:v>
                </c:pt>
                <c:pt idx="13">
                  <c:v>Берлин</c:v>
                </c:pt>
                <c:pt idx="14">
                  <c:v>Мадрид</c:v>
                </c:pt>
                <c:pt idx="15">
                  <c:v>Стамбул</c:v>
                </c:pt>
              </c:strCache>
            </c:strRef>
          </c:cat>
          <c:val>
            <c:numRef>
              <c:f>Labor_tot!$B$3:$B$18</c:f>
              <c:numCache>
                <c:formatCode>General</c:formatCode>
                <c:ptCount val="16"/>
                <c:pt idx="0" formatCode="0.0%">
                  <c:v>1.3019667920986362E-2</c:v>
                </c:pt>
                <c:pt idx="2" formatCode="0.0%">
                  <c:v>1.3384259864114458E-2</c:v>
                </c:pt>
                <c:pt idx="3" formatCode="0.0%">
                  <c:v>2.1999999999999999E-2</c:v>
                </c:pt>
                <c:pt idx="4" formatCode="0.0%">
                  <c:v>2.4182076813655761E-2</c:v>
                </c:pt>
                <c:pt idx="5" formatCode="0.0%">
                  <c:v>3.3868957814958182E-2</c:v>
                </c:pt>
                <c:pt idx="6" formatCode="0.0%">
                  <c:v>4.2000000000000003E-2</c:v>
                </c:pt>
                <c:pt idx="7" formatCode="0.0%">
                  <c:v>4.3606770651436949E-2</c:v>
                </c:pt>
                <c:pt idx="8" formatCode="0.0%">
                  <c:v>4.8054777466542166E-2</c:v>
                </c:pt>
                <c:pt idx="9" formatCode="0.0%">
                  <c:v>0.05</c:v>
                </c:pt>
                <c:pt idx="10" formatCode="0.0%">
                  <c:v>5.5319576385500668E-2</c:v>
                </c:pt>
                <c:pt idx="11" formatCode="0.0%">
                  <c:v>6.3760683760683751E-2</c:v>
                </c:pt>
                <c:pt idx="12" formatCode="0.0%">
                  <c:v>7.3999999999999996E-2</c:v>
                </c:pt>
                <c:pt idx="13" formatCode="0.0%">
                  <c:v>7.9955394009620803E-2</c:v>
                </c:pt>
                <c:pt idx="14" formatCode="0.0%">
                  <c:v>0.10544886626561778</c:v>
                </c:pt>
                <c:pt idx="15" formatCode="0.0%">
                  <c:v>0.14894776409330113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2DC-4569-AEFE-610709EC0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0.16000000000000003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  <a:r>
                  <a:rPr lang="en-US" baseline="0"/>
                  <a:t> </a:t>
                </a:r>
                <a:r>
                  <a:rPr lang="ru-RU" baseline="0"/>
                  <a:t>ЭАН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89009218106995869"/>
              <c:y val="2.3343376068376071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5.000000000000001E-2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01923576985739"/>
          <c:y val="2.884508547008547E-2"/>
          <c:w val="0.83731472678442875"/>
          <c:h val="0.82301312050369857"/>
        </c:manualLayout>
      </c:layout>
      <c:lineChart>
        <c:grouping val="standard"/>
        <c:varyColors val="0"/>
        <c:ser>
          <c:idx val="1"/>
          <c:order val="0"/>
          <c:tx>
            <c:strRef>
              <c:f>'UR-Rate'!$A$4</c:f>
              <c:strCache>
                <c:ptCount val="1"/>
                <c:pt idx="0">
                  <c:v>Москва</c:v>
                </c:pt>
              </c:strCache>
            </c:strRef>
          </c:tx>
          <c:spPr>
            <a:ln w="28575">
              <a:solidFill>
                <a:srgbClr val="1F497D">
                  <a:alpha val="99000"/>
                </a:srgbClr>
              </a:solidFill>
            </a:ln>
          </c:spPr>
          <c:marker>
            <c:symbol val="none"/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dLbls>
            <c:dLbl>
              <c:idx val="41"/>
              <c:layout>
                <c:manualLayout>
                  <c:x val="1.8166519961970874E-2"/>
                  <c:y val="-8.0933114197897678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1F497D"/>
                        </a:solidFill>
                      </a:rPr>
                      <a:t>2,0%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B38-4F53-B430-F2234E097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'UR-Rate'!$B$4:$AQ$4</c:f>
              <c:numCache>
                <c:formatCode>General</c:formatCode>
                <c:ptCount val="42"/>
                <c:pt idx="0">
                  <c:v>1.5930695258096633E-2</c:v>
                </c:pt>
                <c:pt idx="1">
                  <c:v>1.5398966904752009E-2</c:v>
                </c:pt>
                <c:pt idx="2">
                  <c:v>1.5628498950253807E-2</c:v>
                </c:pt>
                <c:pt idx="3">
                  <c:v>1.5945436392002892E-2</c:v>
                </c:pt>
                <c:pt idx="4">
                  <c:v>1.5382368343739626E-2</c:v>
                </c:pt>
                <c:pt idx="5">
                  <c:v>1.3946867033184802E-2</c:v>
                </c:pt>
                <c:pt idx="6">
                  <c:v>1.3420776925421493E-2</c:v>
                </c:pt>
                <c:pt idx="7">
                  <c:v>1.3331768907771876E-2</c:v>
                </c:pt>
                <c:pt idx="8">
                  <c:v>1.3037624488682228E-2</c:v>
                </c:pt>
                <c:pt idx="9">
                  <c:v>1.2757551658938642E-2</c:v>
                </c:pt>
                <c:pt idx="10">
                  <c:v>1.2565770278306453E-2</c:v>
                </c:pt>
                <c:pt idx="11">
                  <c:v>1.2779742793042583E-2</c:v>
                </c:pt>
                <c:pt idx="12">
                  <c:v>1.3004663528358013E-2</c:v>
                </c:pt>
                <c:pt idx="13">
                  <c:v>1.3040004454758865E-2</c:v>
                </c:pt>
                <c:pt idx="14">
                  <c:v>1.2977466698020584E-2</c:v>
                </c:pt>
                <c:pt idx="15">
                  <c:v>1.2718507881970499E-2</c:v>
                </c:pt>
                <c:pt idx="16">
                  <c:v>1.2542683343585581E-2</c:v>
                </c:pt>
                <c:pt idx="17">
                  <c:v>1.2253814416538236E-2</c:v>
                </c:pt>
                <c:pt idx="18">
                  <c:v>1.2039685416581843E-2</c:v>
                </c:pt>
                <c:pt idx="19">
                  <c:v>1.1854862056646162E-2</c:v>
                </c:pt>
                <c:pt idx="20">
                  <c:v>1.2045893377461585E-2</c:v>
                </c:pt>
                <c:pt idx="21">
                  <c:v>1.2139457868101026E-2</c:v>
                </c:pt>
                <c:pt idx="22">
                  <c:v>1.2414633345834437E-2</c:v>
                </c:pt>
                <c:pt idx="23">
                  <c:v>1.23296997947274E-2</c:v>
                </c:pt>
                <c:pt idx="24">
                  <c:v>1.2439333037322533E-2</c:v>
                </c:pt>
                <c:pt idx="25">
                  <c:v>1.2329438362310907E-2</c:v>
                </c:pt>
                <c:pt idx="26">
                  <c:v>1.2380985624962674E-2</c:v>
                </c:pt>
                <c:pt idx="27">
                  <c:v>1.2448514828183634E-2</c:v>
                </c:pt>
                <c:pt idx="28">
                  <c:v>1.3079216644256438E-2</c:v>
                </c:pt>
                <c:pt idx="29">
                  <c:v>1.3019667920986362E-2</c:v>
                </c:pt>
                <c:pt idx="30">
                  <c:v>1.3074935755610154E-2</c:v>
                </c:pt>
                <c:pt idx="31">
                  <c:v>1.2887929736843041E-2</c:v>
                </c:pt>
                <c:pt idx="32">
                  <c:v>1.3879976784933115E-2</c:v>
                </c:pt>
                <c:pt idx="33">
                  <c:v>1.4882971998503176E-2</c:v>
                </c:pt>
                <c:pt idx="34">
                  <c:v>1.5391039661276288E-2</c:v>
                </c:pt>
                <c:pt idx="35">
                  <c:v>1.5161309263128794E-2</c:v>
                </c:pt>
                <c:pt idx="36">
                  <c:v>1.5337438333190572E-2</c:v>
                </c:pt>
                <c:pt idx="37">
                  <c:v>1.5837225775943039E-2</c:v>
                </c:pt>
                <c:pt idx="38">
                  <c:v>1.6321818168138668E-2</c:v>
                </c:pt>
                <c:pt idx="39">
                  <c:v>1.7544724832664636E-2</c:v>
                </c:pt>
                <c:pt idx="40">
                  <c:v>1.8687111599713018E-2</c:v>
                </c:pt>
                <c:pt idx="41">
                  <c:v>1.9930306844807677E-2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'UR-Rate'!$A$9</c:f>
              <c:strCache>
                <c:ptCount val="1"/>
                <c:pt idx="0">
                  <c:v>Берлин</c:v>
                </c:pt>
              </c:strCache>
            </c:strRef>
          </c:tx>
          <c:spPr>
            <a:ln w="28575">
              <a:solidFill>
                <a:srgbClr val="FF0000"/>
              </a:solidFill>
              <a:prstDash val="dash"/>
            </a:ln>
          </c:spPr>
          <c:marker>
            <c:symbol val="none"/>
          </c:marker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'UR-Rate'!$B$9:$AQ$9</c:f>
              <c:numCache>
                <c:formatCode>General</c:formatCode>
                <c:ptCount val="42"/>
                <c:pt idx="0">
                  <c:v>0.13607749509905923</c:v>
                </c:pt>
                <c:pt idx="1">
                  <c:v>0.13581706268727842</c:v>
                </c:pt>
                <c:pt idx="2">
                  <c:v>0.13480382253662937</c:v>
                </c:pt>
                <c:pt idx="3">
                  <c:v>0.13405933342538406</c:v>
                </c:pt>
                <c:pt idx="4">
                  <c:v>0.13306537030794693</c:v>
                </c:pt>
                <c:pt idx="5">
                  <c:v>0.13207295156289872</c:v>
                </c:pt>
                <c:pt idx="6">
                  <c:v>0.1311726528365034</c:v>
                </c:pt>
                <c:pt idx="7">
                  <c:v>0.13008913984598786</c:v>
                </c:pt>
                <c:pt idx="8">
                  <c:v>0.12881992807382661</c:v>
                </c:pt>
                <c:pt idx="9">
                  <c:v>0.12784173284573605</c:v>
                </c:pt>
                <c:pt idx="10">
                  <c:v>0.12720226157502854</c:v>
                </c:pt>
                <c:pt idx="11">
                  <c:v>0.1262176367109509</c:v>
                </c:pt>
                <c:pt idx="12">
                  <c:v>0.12487023652024526</c:v>
                </c:pt>
                <c:pt idx="13">
                  <c:v>0.12402812415427528</c:v>
                </c:pt>
                <c:pt idx="14">
                  <c:v>0.1232397156056316</c:v>
                </c:pt>
                <c:pt idx="15">
                  <c:v>0.12220840632453384</c:v>
                </c:pt>
                <c:pt idx="16">
                  <c:v>0.12156832177098761</c:v>
                </c:pt>
                <c:pt idx="17">
                  <c:v>0.12075581429723987</c:v>
                </c:pt>
                <c:pt idx="18">
                  <c:v>0.11973005608178817</c:v>
                </c:pt>
                <c:pt idx="19">
                  <c:v>0.11879195062156804</c:v>
                </c:pt>
                <c:pt idx="20">
                  <c:v>0.11845255963455426</c:v>
                </c:pt>
                <c:pt idx="21">
                  <c:v>0.1175710911738095</c:v>
                </c:pt>
                <c:pt idx="22">
                  <c:v>0.11648286674514581</c:v>
                </c:pt>
                <c:pt idx="23">
                  <c:v>0.11562504997095022</c:v>
                </c:pt>
                <c:pt idx="24">
                  <c:v>0.115030279671736</c:v>
                </c:pt>
                <c:pt idx="25">
                  <c:v>0.11450222617230191</c:v>
                </c:pt>
                <c:pt idx="26">
                  <c:v>0.11410805890454948</c:v>
                </c:pt>
                <c:pt idx="27">
                  <c:v>0.11386054957809315</c:v>
                </c:pt>
                <c:pt idx="28">
                  <c:v>0.11576100831119222</c:v>
                </c:pt>
                <c:pt idx="29">
                  <c:v>0.11568800125805945</c:v>
                </c:pt>
                <c:pt idx="30">
                  <c:v>0.11555297184234725</c:v>
                </c:pt>
                <c:pt idx="31">
                  <c:v>0.1156163599314462</c:v>
                </c:pt>
                <c:pt idx="32">
                  <c:v>0.11529236906950364</c:v>
                </c:pt>
                <c:pt idx="33">
                  <c:v>0.11486034693068978</c:v>
                </c:pt>
                <c:pt idx="34">
                  <c:v>0.11436305466136056</c:v>
                </c:pt>
                <c:pt idx="35">
                  <c:v>0.11395613771966497</c:v>
                </c:pt>
                <c:pt idx="36">
                  <c:v>0.11380361914705564</c:v>
                </c:pt>
                <c:pt idx="37">
                  <c:v>0.11316991578415576</c:v>
                </c:pt>
                <c:pt idx="38">
                  <c:v>0.11290428552878065</c:v>
                </c:pt>
                <c:pt idx="39">
                  <c:v>0.12000831840743276</c:v>
                </c:pt>
                <c:pt idx="40">
                  <c:v>0.12517192221428042</c:v>
                </c:pt>
                <c:pt idx="41">
                  <c:v>0.12971135063256764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ser>
          <c:idx val="2"/>
          <c:order val="2"/>
          <c:tx>
            <c:strRef>
              <c:f>'UR-Rate'!$A$10</c:f>
              <c:strCache>
                <c:ptCount val="1"/>
                <c:pt idx="0">
                  <c:v>Нью-Йорк</c:v>
                </c:pt>
              </c:strCache>
            </c:strRef>
          </c:tx>
          <c:spPr>
            <a:ln w="28575">
              <a:solidFill>
                <a:srgbClr val="FFC00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FFC000"/>
                        </a:solidFill>
                      </a:rPr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B38-4F53-B430-F2234E097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C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'UR-Rate'!$B$10:$AQ$10</c:f>
              <c:numCache>
                <c:formatCode>General</c:formatCode>
                <c:ptCount val="42"/>
                <c:pt idx="0">
                  <c:v>4.9000000000000002E-2</c:v>
                </c:pt>
                <c:pt idx="1">
                  <c:v>4.9000000000000002E-2</c:v>
                </c:pt>
                <c:pt idx="2">
                  <c:v>4.4000000000000004E-2</c:v>
                </c:pt>
                <c:pt idx="3">
                  <c:v>4.0999999999999995E-2</c:v>
                </c:pt>
                <c:pt idx="4">
                  <c:v>4.2999999999999997E-2</c:v>
                </c:pt>
                <c:pt idx="5">
                  <c:v>4.4999999999999998E-2</c:v>
                </c:pt>
                <c:pt idx="6">
                  <c:v>4.9000000000000002E-2</c:v>
                </c:pt>
                <c:pt idx="7">
                  <c:v>4.9000000000000002E-2</c:v>
                </c:pt>
                <c:pt idx="8">
                  <c:v>4.4999999999999998E-2</c:v>
                </c:pt>
                <c:pt idx="9">
                  <c:v>4.2999999999999997E-2</c:v>
                </c:pt>
                <c:pt idx="10">
                  <c:v>4.0999999999999995E-2</c:v>
                </c:pt>
                <c:pt idx="11">
                  <c:v>0.04</c:v>
                </c:pt>
                <c:pt idx="12">
                  <c:v>4.7E-2</c:v>
                </c:pt>
                <c:pt idx="13">
                  <c:v>4.7E-2</c:v>
                </c:pt>
                <c:pt idx="14">
                  <c:v>4.2999999999999997E-2</c:v>
                </c:pt>
                <c:pt idx="15">
                  <c:v>3.7999999999999999E-2</c:v>
                </c:pt>
                <c:pt idx="16">
                  <c:v>3.6000000000000004E-2</c:v>
                </c:pt>
                <c:pt idx="17">
                  <c:v>4.0999999999999995E-2</c:v>
                </c:pt>
                <c:pt idx="18">
                  <c:v>4.2999999999999997E-2</c:v>
                </c:pt>
                <c:pt idx="19">
                  <c:v>4.0999999999999995E-2</c:v>
                </c:pt>
                <c:pt idx="20">
                  <c:v>3.7000000000000005E-2</c:v>
                </c:pt>
                <c:pt idx="21">
                  <c:v>3.6000000000000004E-2</c:v>
                </c:pt>
                <c:pt idx="22">
                  <c:v>3.4000000000000002E-2</c:v>
                </c:pt>
                <c:pt idx="23">
                  <c:v>3.7000000000000005E-2</c:v>
                </c:pt>
                <c:pt idx="24">
                  <c:v>4.4000000000000004E-2</c:v>
                </c:pt>
                <c:pt idx="25">
                  <c:v>4.2000000000000003E-2</c:v>
                </c:pt>
                <c:pt idx="26">
                  <c:v>3.9E-2</c:v>
                </c:pt>
                <c:pt idx="27">
                  <c:v>3.2000000000000001E-2</c:v>
                </c:pt>
                <c:pt idx="28">
                  <c:v>3.4000000000000002E-2</c:v>
                </c:pt>
                <c:pt idx="29">
                  <c:v>3.5000000000000003E-2</c:v>
                </c:pt>
                <c:pt idx="30">
                  <c:v>0.04</c:v>
                </c:pt>
                <c:pt idx="31">
                  <c:v>3.9E-2</c:v>
                </c:pt>
                <c:pt idx="32">
                  <c:v>3.4000000000000002E-2</c:v>
                </c:pt>
                <c:pt idx="33">
                  <c:v>3.5000000000000003E-2</c:v>
                </c:pt>
                <c:pt idx="34">
                  <c:v>3.4000000000000002E-2</c:v>
                </c:pt>
                <c:pt idx="35">
                  <c:v>3.4000000000000002E-2</c:v>
                </c:pt>
                <c:pt idx="36">
                  <c:v>3.9E-2</c:v>
                </c:pt>
                <c:pt idx="37">
                  <c:v>3.7000000000000005E-2</c:v>
                </c:pt>
                <c:pt idx="38">
                  <c:v>3.7999999999999999E-2</c:v>
                </c:pt>
                <c:pt idx="39">
                  <c:v>0.152</c:v>
                </c:pt>
                <c:pt idx="40">
                  <c:v>0.153</c:v>
                </c:pt>
                <c:pt idx="41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B38-4F53-B430-F2234E097D9C}"/>
            </c:ext>
          </c:extLst>
        </c:ser>
        <c:ser>
          <c:idx val="3"/>
          <c:order val="3"/>
          <c:tx>
            <c:strRef>
              <c:f>'UR-Rate'!$A$5</c:f>
              <c:strCache>
                <c:ptCount val="1"/>
                <c:pt idx="0">
                  <c:v>Санкт-Петербург</c:v>
                </c:pt>
              </c:strCache>
            </c:strRef>
          </c:tx>
          <c:spPr>
            <a:ln w="28575">
              <a:solidFill>
                <a:srgbClr val="00B0F0"/>
              </a:solidFill>
              <a:prstDash val="dash"/>
            </a:ln>
          </c:spPr>
          <c:marker>
            <c:symbol val="none"/>
          </c:marker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'UR-Rate'!$B$5:$AQ$5</c:f>
              <c:numCache>
                <c:formatCode>General</c:formatCode>
                <c:ptCount val="42"/>
                <c:pt idx="0">
                  <c:v>1.6518340941184109E-2</c:v>
                </c:pt>
                <c:pt idx="1">
                  <c:v>1.6881371488510835E-2</c:v>
                </c:pt>
                <c:pt idx="2">
                  <c:v>1.6712115982612921E-2</c:v>
                </c:pt>
                <c:pt idx="3">
                  <c:v>1.6362903528482645E-2</c:v>
                </c:pt>
                <c:pt idx="4">
                  <c:v>1.5877507666579173E-2</c:v>
                </c:pt>
                <c:pt idx="5">
                  <c:v>1.6236024673045395E-2</c:v>
                </c:pt>
                <c:pt idx="6">
                  <c:v>1.7416998706882996E-2</c:v>
                </c:pt>
                <c:pt idx="7">
                  <c:v>1.7388208337931668E-2</c:v>
                </c:pt>
                <c:pt idx="8">
                  <c:v>1.7600796572538456E-2</c:v>
                </c:pt>
                <c:pt idx="9">
                  <c:v>1.6310919307207735E-2</c:v>
                </c:pt>
                <c:pt idx="10">
                  <c:v>1.6214495751968521E-2</c:v>
                </c:pt>
                <c:pt idx="11">
                  <c:v>1.5436135134787534E-2</c:v>
                </c:pt>
                <c:pt idx="12">
                  <c:v>1.5304571745633936E-2</c:v>
                </c:pt>
                <c:pt idx="13">
                  <c:v>1.5259689108286859E-2</c:v>
                </c:pt>
                <c:pt idx="14">
                  <c:v>1.5195153831179056E-2</c:v>
                </c:pt>
                <c:pt idx="15">
                  <c:v>1.5106800103582752E-2</c:v>
                </c:pt>
                <c:pt idx="16">
                  <c:v>1.4624801191299224E-2</c:v>
                </c:pt>
                <c:pt idx="17">
                  <c:v>1.407093216616462E-2</c:v>
                </c:pt>
                <c:pt idx="18">
                  <c:v>1.3944709314271463E-2</c:v>
                </c:pt>
                <c:pt idx="19">
                  <c:v>1.3596335977047116E-2</c:v>
                </c:pt>
                <c:pt idx="20">
                  <c:v>1.4391106844365007E-2</c:v>
                </c:pt>
                <c:pt idx="21">
                  <c:v>1.4615217304688989E-2</c:v>
                </c:pt>
                <c:pt idx="22">
                  <c:v>1.5223407173607607E-2</c:v>
                </c:pt>
                <c:pt idx="23">
                  <c:v>1.4714527617570626E-2</c:v>
                </c:pt>
                <c:pt idx="24">
                  <c:v>1.4219641674786098E-2</c:v>
                </c:pt>
                <c:pt idx="25">
                  <c:v>1.3663253375299042E-2</c:v>
                </c:pt>
                <c:pt idx="26">
                  <c:v>1.3184727305200568E-2</c:v>
                </c:pt>
                <c:pt idx="27">
                  <c:v>1.3200394027976813E-2</c:v>
                </c:pt>
                <c:pt idx="28">
                  <c:v>1.3371794055565517E-2</c:v>
                </c:pt>
                <c:pt idx="29">
                  <c:v>1.3580570361769066E-2</c:v>
                </c:pt>
                <c:pt idx="30">
                  <c:v>1.3625480815925326E-2</c:v>
                </c:pt>
                <c:pt idx="31">
                  <c:v>1.3535252839187639E-2</c:v>
                </c:pt>
                <c:pt idx="32">
                  <c:v>1.3528981652517152E-2</c:v>
                </c:pt>
                <c:pt idx="33">
                  <c:v>1.3741278941163898E-2</c:v>
                </c:pt>
                <c:pt idx="34">
                  <c:v>1.4291387788952444E-2</c:v>
                </c:pt>
                <c:pt idx="35">
                  <c:v>1.4683571036184067E-2</c:v>
                </c:pt>
                <c:pt idx="36">
                  <c:v>1.5135892366987539E-2</c:v>
                </c:pt>
                <c:pt idx="37">
                  <c:v>1.5254140926528742E-2</c:v>
                </c:pt>
                <c:pt idx="38">
                  <c:v>1.5396553778627113E-2</c:v>
                </c:pt>
                <c:pt idx="39">
                  <c:v>1.7263182717511542E-2</c:v>
                </c:pt>
                <c:pt idx="40">
                  <c:v>2.1263135971108932E-2</c:v>
                </c:pt>
                <c:pt idx="41">
                  <c:v>2.706973077981922E-2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B38-4F53-B430-F2234E097D9C}"/>
            </c:ext>
          </c:extLst>
        </c:ser>
        <c:ser>
          <c:idx val="5"/>
          <c:order val="4"/>
          <c:tx>
            <c:strRef>
              <c:f>'UR-Rate'!$A$6</c:f>
              <c:strCache>
                <c:ptCount val="1"/>
                <c:pt idx="0">
                  <c:v>Сеул</c:v>
                </c:pt>
              </c:strCache>
            </c:strRef>
          </c:tx>
          <c:spPr>
            <a:ln w="28575">
              <a:solidFill>
                <a:srgbClr val="00B050"/>
              </a:solidFill>
              <a:prstDash val="dash"/>
            </a:ln>
          </c:spPr>
          <c:marker>
            <c:symbol val="none"/>
          </c:marker>
          <c:dLbls>
            <c:dLbl>
              <c:idx val="41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00B050"/>
                        </a:solidFill>
                      </a:rPr>
                      <a:t>4,8%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B38-4F53-B430-F2234E097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'UR-Rate'!$B$6:$AQ$6</c:f>
              <c:numCache>
                <c:formatCode>General</c:formatCode>
                <c:ptCount val="42"/>
                <c:pt idx="0">
                  <c:v>4.4999999999999998E-2</c:v>
                </c:pt>
                <c:pt idx="1">
                  <c:v>5.4000000000000006E-2</c:v>
                </c:pt>
                <c:pt idx="2">
                  <c:v>4.9000000000000002E-2</c:v>
                </c:pt>
                <c:pt idx="3">
                  <c:v>0.05</c:v>
                </c:pt>
                <c:pt idx="4">
                  <c:v>4.2000000000000003E-2</c:v>
                </c:pt>
                <c:pt idx="5">
                  <c:v>4.2000000000000003E-2</c:v>
                </c:pt>
                <c:pt idx="6">
                  <c:v>4.2000000000000003E-2</c:v>
                </c:pt>
                <c:pt idx="7">
                  <c:v>4.5999999999999999E-2</c:v>
                </c:pt>
                <c:pt idx="8">
                  <c:v>4.5999999999999999E-2</c:v>
                </c:pt>
                <c:pt idx="9">
                  <c:v>4.2000000000000003E-2</c:v>
                </c:pt>
                <c:pt idx="10">
                  <c:v>4.0999999999999995E-2</c:v>
                </c:pt>
                <c:pt idx="11">
                  <c:v>4.4000000000000004E-2</c:v>
                </c:pt>
                <c:pt idx="12">
                  <c:v>4.4000000000000004E-2</c:v>
                </c:pt>
                <c:pt idx="13">
                  <c:v>5.2999999999999999E-2</c:v>
                </c:pt>
                <c:pt idx="14">
                  <c:v>5.5E-2</c:v>
                </c:pt>
                <c:pt idx="15">
                  <c:v>0.05</c:v>
                </c:pt>
                <c:pt idx="16">
                  <c:v>5.2999999999999999E-2</c:v>
                </c:pt>
                <c:pt idx="17">
                  <c:v>4.8000000000000001E-2</c:v>
                </c:pt>
                <c:pt idx="18">
                  <c:v>4.7E-2</c:v>
                </c:pt>
                <c:pt idx="19">
                  <c:v>0.05</c:v>
                </c:pt>
                <c:pt idx="20">
                  <c:v>4.9000000000000002E-2</c:v>
                </c:pt>
                <c:pt idx="21">
                  <c:v>4.2000000000000003E-2</c:v>
                </c:pt>
                <c:pt idx="22">
                  <c:v>3.7999999999999999E-2</c:v>
                </c:pt>
                <c:pt idx="23">
                  <c:v>4.2000000000000003E-2</c:v>
                </c:pt>
                <c:pt idx="24">
                  <c:v>5.0999999999999997E-2</c:v>
                </c:pt>
                <c:pt idx="25">
                  <c:v>5.2999999999999999E-2</c:v>
                </c:pt>
                <c:pt idx="26">
                  <c:v>5.5999999999999994E-2</c:v>
                </c:pt>
                <c:pt idx="27">
                  <c:v>5.2000000000000005E-2</c:v>
                </c:pt>
                <c:pt idx="28">
                  <c:v>4.9000000000000002E-2</c:v>
                </c:pt>
                <c:pt idx="29">
                  <c:v>4.4000000000000004E-2</c:v>
                </c:pt>
                <c:pt idx="30">
                  <c:v>4.4000000000000004E-2</c:v>
                </c:pt>
                <c:pt idx="31">
                  <c:v>3.7999999999999999E-2</c:v>
                </c:pt>
                <c:pt idx="32">
                  <c:v>3.6000000000000004E-2</c:v>
                </c:pt>
                <c:pt idx="33">
                  <c:v>3.6000000000000004E-2</c:v>
                </c:pt>
                <c:pt idx="34">
                  <c:v>3.4000000000000002E-2</c:v>
                </c:pt>
                <c:pt idx="35">
                  <c:v>3.3000000000000002E-2</c:v>
                </c:pt>
                <c:pt idx="36">
                  <c:v>4.2000000000000003E-2</c:v>
                </c:pt>
                <c:pt idx="37">
                  <c:v>4.2999999999999997E-2</c:v>
                </c:pt>
                <c:pt idx="38">
                  <c:v>0.05</c:v>
                </c:pt>
                <c:pt idx="39">
                  <c:v>5.2999999999999999E-2</c:v>
                </c:pt>
                <c:pt idx="40">
                  <c:v>5.7999999999999996E-2</c:v>
                </c:pt>
                <c:pt idx="41">
                  <c:v>4.8000000000000001E-2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B38-4F53-B430-F2234E097D9C}"/>
            </c:ext>
          </c:extLst>
        </c:ser>
        <c:ser>
          <c:idx val="4"/>
          <c:order val="5"/>
          <c:tx>
            <c:strRef>
              <c:f>'UR-Rate'!$A$8</c:f>
              <c:strCache>
                <c:ptCount val="1"/>
                <c:pt idx="0">
                  <c:v>Монреаль</c:v>
                </c:pt>
              </c:strCache>
            </c:strRef>
          </c:tx>
          <c:spPr>
            <a:ln w="28575">
              <a:solidFill>
                <a:srgbClr val="4BACC6">
                  <a:lumMod val="75000"/>
                </a:srgbClr>
              </a:solidFill>
              <a:prstDash val="dash"/>
            </a:ln>
          </c:spPr>
          <c:marker>
            <c:symbol val="none"/>
          </c:marker>
          <c:dLbls>
            <c:dLbl>
              <c:idx val="41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009999"/>
                        </a:solidFill>
                      </a:rPr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B38-4F53-B430-F2234E097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9999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'UR-Rate'!$B$8:$AQ$8</c:f>
              <c:numCache>
                <c:formatCode>General</c:formatCode>
                <c:ptCount val="42"/>
                <c:pt idx="0">
                  <c:v>6.4444347484619746E-2</c:v>
                </c:pt>
                <c:pt idx="1">
                  <c:v>6.745682058512513E-2</c:v>
                </c:pt>
                <c:pt idx="2">
                  <c:v>6.6783831282952552E-2</c:v>
                </c:pt>
                <c:pt idx="3">
                  <c:v>6.6561500372463958E-2</c:v>
                </c:pt>
                <c:pt idx="4">
                  <c:v>6.3358711822875655E-2</c:v>
                </c:pt>
                <c:pt idx="5">
                  <c:v>6.5867230298063226E-2</c:v>
                </c:pt>
                <c:pt idx="6">
                  <c:v>6.1087938825165104E-2</c:v>
                </c:pt>
                <c:pt idx="7">
                  <c:v>6.6080445760055728E-2</c:v>
                </c:pt>
                <c:pt idx="8">
                  <c:v>6.7871538161487444E-2</c:v>
                </c:pt>
                <c:pt idx="9">
                  <c:v>6.8060114009328029E-2</c:v>
                </c:pt>
                <c:pt idx="10">
                  <c:v>6.1290882276394551E-2</c:v>
                </c:pt>
                <c:pt idx="11">
                  <c:v>5.4988760159086984E-2</c:v>
                </c:pt>
                <c:pt idx="12">
                  <c:v>6.0606060606060615E-2</c:v>
                </c:pt>
                <c:pt idx="13">
                  <c:v>6.4350504877631359E-2</c:v>
                </c:pt>
                <c:pt idx="14">
                  <c:v>5.9345273802382373E-2</c:v>
                </c:pt>
                <c:pt idx="15">
                  <c:v>5.8999999999999997E-2</c:v>
                </c:pt>
                <c:pt idx="16">
                  <c:v>6.2E-2</c:v>
                </c:pt>
                <c:pt idx="17">
                  <c:v>5.8000000000000003E-2</c:v>
                </c:pt>
                <c:pt idx="18">
                  <c:v>6.2E-2</c:v>
                </c:pt>
                <c:pt idx="19">
                  <c:v>6.0999999999999999E-2</c:v>
                </c:pt>
                <c:pt idx="20">
                  <c:v>0.06</c:v>
                </c:pt>
                <c:pt idx="21">
                  <c:v>5.6000000000000001E-2</c:v>
                </c:pt>
                <c:pt idx="22">
                  <c:v>0.06</c:v>
                </c:pt>
                <c:pt idx="23">
                  <c:v>6.2E-2</c:v>
                </c:pt>
                <c:pt idx="24">
                  <c:v>0.06</c:v>
                </c:pt>
                <c:pt idx="25">
                  <c:v>5.5E-2</c:v>
                </c:pt>
                <c:pt idx="26">
                  <c:v>5.6000000000000001E-2</c:v>
                </c:pt>
                <c:pt idx="27">
                  <c:v>5.0999999999999997E-2</c:v>
                </c:pt>
                <c:pt idx="28">
                  <c:v>5.6000000000000001E-2</c:v>
                </c:pt>
                <c:pt idx="29">
                  <c:v>5.8999999999999997E-2</c:v>
                </c:pt>
                <c:pt idx="30">
                  <c:v>0.06</c:v>
                </c:pt>
                <c:pt idx="31">
                  <c:v>5.0999999999999997E-2</c:v>
                </c:pt>
                <c:pt idx="32">
                  <c:v>5.3999999999999999E-2</c:v>
                </c:pt>
                <c:pt idx="33">
                  <c:v>5.8000000000000003E-2</c:v>
                </c:pt>
                <c:pt idx="34">
                  <c:v>6.0999999999999999E-2</c:v>
                </c:pt>
                <c:pt idx="35">
                  <c:v>0.06</c:v>
                </c:pt>
                <c:pt idx="36">
                  <c:v>5.7000000000000002E-2</c:v>
                </c:pt>
                <c:pt idx="37">
                  <c:v>4.8000000000000001E-2</c:v>
                </c:pt>
                <c:pt idx="38">
                  <c:v>8.9147482192550823E-2</c:v>
                </c:pt>
                <c:pt idx="39">
                  <c:v>0.182</c:v>
                </c:pt>
                <c:pt idx="40">
                  <c:v>0.152</c:v>
                </c:pt>
                <c:pt idx="41">
                  <c:v>0.123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B38-4F53-B430-F2234E097D9C}"/>
            </c:ext>
          </c:extLst>
        </c:ser>
        <c:ser>
          <c:idx val="6"/>
          <c:order val="6"/>
          <c:tx>
            <c:strRef>
              <c:f>'UR-Rate'!$A$7</c:f>
              <c:strCache>
                <c:ptCount val="1"/>
                <c:pt idx="0">
                  <c:v>Шанхай</c:v>
                </c:pt>
              </c:strCache>
            </c:strRef>
          </c:tx>
          <c:spPr>
            <a:ln w="28575">
              <a:solidFill>
                <a:srgbClr val="8064A2">
                  <a:lumMod val="75000"/>
                </a:srgbClr>
              </a:solidFill>
              <a:prstDash val="dash"/>
            </a:ln>
          </c:spPr>
          <c:marker>
            <c:symbol val="none"/>
          </c:marker>
          <c:dLbls>
            <c:dLbl>
              <c:idx val="41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660066"/>
                        </a:solidFill>
                      </a:rPr>
                      <a:t>6,0%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B38-4F53-B430-F2234E097D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660066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'UR-Rate'!$B$2:$AQ$3</c:f>
              <c:multiLvlStrCache>
                <c:ptCount val="4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</c:lvl>
              </c:multiLvlStrCache>
            </c:multiLvlStrRef>
          </c:cat>
          <c:val>
            <c:numRef>
              <c:f>'UR-Rate'!$B$7:$AQ$7</c:f>
              <c:numCache>
                <c:formatCode>General</c:formatCode>
                <c:ptCount val="42"/>
                <c:pt idx="12">
                  <c:v>4.9000000000000002E-2</c:v>
                </c:pt>
                <c:pt idx="13">
                  <c:v>4.8000000000000001E-2</c:v>
                </c:pt>
                <c:pt idx="14">
                  <c:v>4.9000000000000002E-2</c:v>
                </c:pt>
                <c:pt idx="15">
                  <c:v>4.7E-2</c:v>
                </c:pt>
                <c:pt idx="16">
                  <c:v>4.7E-2</c:v>
                </c:pt>
                <c:pt idx="17">
                  <c:v>4.7E-2</c:v>
                </c:pt>
                <c:pt idx="18">
                  <c:v>0.05</c:v>
                </c:pt>
                <c:pt idx="19">
                  <c:v>4.9000000000000002E-2</c:v>
                </c:pt>
                <c:pt idx="20">
                  <c:v>4.7E-2</c:v>
                </c:pt>
                <c:pt idx="21">
                  <c:v>4.7E-2</c:v>
                </c:pt>
                <c:pt idx="22">
                  <c:v>4.7E-2</c:v>
                </c:pt>
                <c:pt idx="23">
                  <c:v>4.7E-2</c:v>
                </c:pt>
                <c:pt idx="24">
                  <c:v>4.8000000000000001E-2</c:v>
                </c:pt>
                <c:pt idx="25">
                  <c:v>0.05</c:v>
                </c:pt>
                <c:pt idx="26">
                  <c:v>5.0999999999999997E-2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5.2000000000000005E-2</c:v>
                </c:pt>
                <c:pt idx="31">
                  <c:v>5.2000000000000005E-2</c:v>
                </c:pt>
                <c:pt idx="32">
                  <c:v>5.2000000000000005E-2</c:v>
                </c:pt>
                <c:pt idx="33">
                  <c:v>5.0999999999999997E-2</c:v>
                </c:pt>
                <c:pt idx="34">
                  <c:v>5.0999999999999997E-2</c:v>
                </c:pt>
                <c:pt idx="35">
                  <c:v>5.2000000000000005E-2</c:v>
                </c:pt>
                <c:pt idx="36">
                  <c:v>5.2000000000000005E-2</c:v>
                </c:pt>
                <c:pt idx="37">
                  <c:v>5.7000000000000002E-2</c:v>
                </c:pt>
                <c:pt idx="38">
                  <c:v>5.7000000000000002E-2</c:v>
                </c:pt>
                <c:pt idx="39">
                  <c:v>5.7999999999999996E-2</c:v>
                </c:pt>
                <c:pt idx="40">
                  <c:v>5.9000000000000004E-2</c:v>
                </c:pt>
                <c:pt idx="41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B38-4F53-B430-F2234E097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824768"/>
        <c:axId val="33826688"/>
      </c:lineChart>
      <c:catAx>
        <c:axId val="33824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% ЭАН</a:t>
                </a:r>
              </a:p>
            </c:rich>
          </c:tx>
          <c:layout>
            <c:manualLayout>
              <c:xMode val="edge"/>
              <c:yMode val="edge"/>
              <c:x val="0.10349460291900626"/>
              <c:y val="3.1500400098479292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33826688"/>
        <c:crossesAt val="-20"/>
        <c:auto val="1"/>
        <c:lblAlgn val="ctr"/>
        <c:lblOffset val="0"/>
        <c:noMultiLvlLbl val="0"/>
      </c:catAx>
      <c:valAx>
        <c:axId val="33826688"/>
        <c:scaling>
          <c:orientation val="minMax"/>
          <c:max val="0.2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crossAx val="33824768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31661649076577808"/>
          <c:y val="3.4156110843104263E-2"/>
          <c:w val="0.5623381884669163"/>
          <c:h val="0.27476919723909743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7092181069958846"/>
          <c:y val="2.884508547008547E-2"/>
          <c:w val="0.56948053181386515"/>
          <c:h val="0.7906481481481481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Labor1!$B$2</c:f>
              <c:strCache>
                <c:ptCount val="1"/>
                <c:pt idx="0">
                  <c:v>До-кризисный уровень</c:v>
                </c:pt>
              </c:strCache>
            </c:strRef>
          </c:tx>
          <c:spPr>
            <a:solidFill>
              <a:sysClr val="window" lastClr="FFFFFF"/>
            </a:solidFill>
            <a:ln>
              <a:solidFill>
                <a:srgbClr val="1F497D">
                  <a:alpha val="99000"/>
                </a:srgbClr>
              </a:solidFill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29-4703-A700-FFE662BB371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29-4703-A700-FFE662BB3711}"/>
              </c:ext>
            </c:extLst>
          </c:dPt>
          <c:cat>
            <c:strRef>
              <c:f>Labor1!$A$3:$A$18</c:f>
              <c:strCache>
                <c:ptCount val="16"/>
                <c:pt idx="0">
                  <c:v>Москва</c:v>
                </c:pt>
                <c:pt idx="2">
                  <c:v>Санкт-Петербург</c:v>
                </c:pt>
                <c:pt idx="3">
                  <c:v>Сингапур</c:v>
                </c:pt>
                <c:pt idx="4">
                  <c:v>Токио</c:v>
                </c:pt>
                <c:pt idx="5">
                  <c:v>Пекин</c:v>
                </c:pt>
                <c:pt idx="6">
                  <c:v>Сеул</c:v>
                </c:pt>
                <c:pt idx="7">
                  <c:v>Шанхай</c:v>
                </c:pt>
                <c:pt idx="8">
                  <c:v>Лондон</c:v>
                </c:pt>
                <c:pt idx="9">
                  <c:v>Стокгольм</c:v>
                </c:pt>
                <c:pt idx="10">
                  <c:v>Париж</c:v>
                </c:pt>
                <c:pt idx="11">
                  <c:v>Мадрид</c:v>
                </c:pt>
                <c:pt idx="12">
                  <c:v>Берлин</c:v>
                </c:pt>
                <c:pt idx="13">
                  <c:v>Монреаль</c:v>
                </c:pt>
                <c:pt idx="14">
                  <c:v>Стамбул</c:v>
                </c:pt>
                <c:pt idx="15">
                  <c:v>Нью-Йорк</c:v>
                </c:pt>
              </c:strCache>
            </c:strRef>
          </c:cat>
          <c:val>
            <c:numRef>
              <c:f>Labor1!$B$3:$B$18</c:f>
              <c:numCache>
                <c:formatCode>General</c:formatCode>
                <c:ptCount val="16"/>
                <c:pt idx="0">
                  <c:v>1.2848941101094559E-2</c:v>
                </c:pt>
                <c:pt idx="2">
                  <c:v>1.3384259864114458E-2</c:v>
                </c:pt>
                <c:pt idx="3">
                  <c:v>2.1999999999999999E-2</c:v>
                </c:pt>
                <c:pt idx="4">
                  <c:v>2.4182076813655761E-2</c:v>
                </c:pt>
                <c:pt idx="5">
                  <c:v>4.2000000000000003E-2</c:v>
                </c:pt>
                <c:pt idx="6">
                  <c:v>4.8054777466542166E-2</c:v>
                </c:pt>
                <c:pt idx="7">
                  <c:v>0.05</c:v>
                </c:pt>
                <c:pt idx="8">
                  <c:v>4.3606770651436949E-2</c:v>
                </c:pt>
                <c:pt idx="9">
                  <c:v>6.3760683760683751E-2</c:v>
                </c:pt>
                <c:pt idx="10">
                  <c:v>7.3999999999999996E-2</c:v>
                </c:pt>
                <c:pt idx="11">
                  <c:v>0.10544886626561778</c:v>
                </c:pt>
                <c:pt idx="12">
                  <c:v>0.11556003052950981</c:v>
                </c:pt>
                <c:pt idx="13">
                  <c:v>6.6317677001388298E-2</c:v>
                </c:pt>
                <c:pt idx="14">
                  <c:v>0.14894776409330113</c:v>
                </c:pt>
                <c:pt idx="15">
                  <c:v>3.3868957814958182E-2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29-4703-A700-FFE662BB3711}"/>
            </c:ext>
          </c:extLst>
        </c:ser>
        <c:ser>
          <c:idx val="0"/>
          <c:order val="1"/>
          <c:tx>
            <c:strRef>
              <c:f>Labor1!$C$2</c:f>
              <c:strCache>
                <c:ptCount val="1"/>
                <c:pt idx="0">
                  <c:v>Эффект COVID-19</c:v>
                </c:pt>
              </c:strCache>
            </c:strRef>
          </c:tx>
          <c:spPr>
            <a:solidFill>
              <a:srgbClr val="1F497D"/>
            </a:solidFill>
            <a:ln>
              <a:solidFill>
                <a:srgbClr val="1F497D"/>
              </a:solidFill>
            </a:ln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C29-4703-A700-FFE662BB3711}"/>
              </c:ext>
            </c:extLst>
          </c:dPt>
          <c:dLbls>
            <c:dLbl>
              <c:idx val="8"/>
              <c:tx>
                <c:rich>
                  <a:bodyPr/>
                  <a:lstStyle/>
                  <a:p>
                    <a:r>
                      <a:rPr lang="en-US" sz="1400"/>
                      <a:t>3,6%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58A-4F00-892D-ED8AE326EEE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sz="1400"/>
                      <a:t>2,1%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C29-4703-A700-FFE662BB3711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sz="1400"/>
                      <a:t>1,6%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58A-4F00-892D-ED8AE326EEE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sz="1400"/>
                      <a:t>2,1%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58A-4F00-892D-ED8AE326EEE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sz="1400"/>
                      <a:t>6,6%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58A-4F00-892D-ED8AE326EEED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sz="1400"/>
                      <a:t>12,5%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58A-4F00-892D-ED8AE326EEE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Labor1!$A$3:$A$18</c:f>
              <c:strCache>
                <c:ptCount val="16"/>
                <c:pt idx="0">
                  <c:v>Москва</c:v>
                </c:pt>
                <c:pt idx="2">
                  <c:v>Санкт-Петербург</c:v>
                </c:pt>
                <c:pt idx="3">
                  <c:v>Сингапур</c:v>
                </c:pt>
                <c:pt idx="4">
                  <c:v>Токио</c:v>
                </c:pt>
                <c:pt idx="5">
                  <c:v>Пекин</c:v>
                </c:pt>
                <c:pt idx="6">
                  <c:v>Сеул</c:v>
                </c:pt>
                <c:pt idx="7">
                  <c:v>Шанхай</c:v>
                </c:pt>
                <c:pt idx="8">
                  <c:v>Лондон</c:v>
                </c:pt>
                <c:pt idx="9">
                  <c:v>Стокгольм</c:v>
                </c:pt>
                <c:pt idx="10">
                  <c:v>Париж</c:v>
                </c:pt>
                <c:pt idx="11">
                  <c:v>Мадрид</c:v>
                </c:pt>
                <c:pt idx="12">
                  <c:v>Берлин</c:v>
                </c:pt>
                <c:pt idx="13">
                  <c:v>Монреаль</c:v>
                </c:pt>
                <c:pt idx="14">
                  <c:v>Стамбул</c:v>
                </c:pt>
                <c:pt idx="15">
                  <c:v>Нью-Йорк</c:v>
                </c:pt>
              </c:strCache>
            </c:strRef>
          </c:cat>
          <c:val>
            <c:numRef>
              <c:f>Labor1!$C$3:$C$18</c:f>
              <c:numCache>
                <c:formatCode>General</c:formatCode>
                <c:ptCount val="16"/>
                <c:pt idx="0">
                  <c:v>5.8692832503343777E-3</c:v>
                </c:pt>
                <c:pt idx="2">
                  <c:v>8.4775437422507736E-3</c:v>
                </c:pt>
                <c:pt idx="3">
                  <c:v>7.0000000000000027E-3</c:v>
                </c:pt>
                <c:pt idx="4">
                  <c:v>7.291456805800605E-3</c:v>
                </c:pt>
                <c:pt idx="5">
                  <c:v>5.9999999999999984E-3</c:v>
                </c:pt>
                <c:pt idx="6">
                  <c:v>4.9274360964017064E-3</c:v>
                </c:pt>
                <c:pt idx="7">
                  <c:v>8.9999999999999941E-3</c:v>
                </c:pt>
                <c:pt idx="8">
                  <c:v>3.6429304987712172E-2</c:v>
                </c:pt>
                <c:pt idx="9">
                  <c:v>2.1469420907865841E-2</c:v>
                </c:pt>
                <c:pt idx="10">
                  <c:v>1.6E-2</c:v>
                </c:pt>
                <c:pt idx="11">
                  <c:v>2.0653608587631378E-2</c:v>
                </c:pt>
                <c:pt idx="12">
                  <c:v>1.0502397077122805E-2</c:v>
                </c:pt>
                <c:pt idx="13">
                  <c:v>6.5857505480363482E-2</c:v>
                </c:pt>
                <c:pt idx="14">
                  <c:v>3.4889771553154869E-3</c:v>
                </c:pt>
                <c:pt idx="15">
                  <c:v>0.12467997077160381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C29-4703-A700-FFE662BB3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34061312"/>
        <c:axId val="34071296"/>
      </c:barChart>
      <c:catAx>
        <c:axId val="340613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34071296"/>
        <c:crossesAt val="-20"/>
        <c:auto val="1"/>
        <c:lblAlgn val="r"/>
        <c:lblOffset val="0"/>
        <c:tickLblSkip val="1"/>
        <c:noMultiLvlLbl val="0"/>
      </c:catAx>
      <c:valAx>
        <c:axId val="34071296"/>
        <c:scaling>
          <c:orientation val="minMax"/>
          <c:max val="0.17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% ЭАН</a:t>
                </a:r>
              </a:p>
            </c:rich>
          </c:tx>
          <c:layout>
            <c:manualLayout>
              <c:xMode val="edge"/>
              <c:yMode val="edge"/>
              <c:x val="0.86814607085938456"/>
              <c:y val="0.7734136085626911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34061312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"/>
          <c:y val="0.92081485728848111"/>
          <c:w val="1"/>
          <c:h val="7.9185162948671478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3579-4384-95F4-C974A1D76DE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79-4384-95F4-C974A1D76DE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579-4384-95F4-C974A1D76DE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579-4384-95F4-C974A1D76DE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1 260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579-4384-95F4-C974A1D76DE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579-4384-95F4-C974A1D76DE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579-4384-95F4-C974A1D76DE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79-4384-95F4-C974A1D76DE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301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579-4384-95F4-C974A1D76DE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579-4384-95F4-C974A1D76DE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255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579-4384-95F4-C974A1D76DE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79-4384-95F4-C974A1D76DE2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3579-4384-95F4-C974A1D76DE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79-4384-95F4-C974A1D76DE2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579-4384-95F4-C974A1D76DE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79-4384-95F4-C974A1D76DE2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3579-4384-95F4-C974A1D76DE2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79-4384-95F4-C974A1D76D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Labor_save!$A$3:$A$18</c:f>
              <c:strCache>
                <c:ptCount val="16"/>
                <c:pt idx="0">
                  <c:v>Москва</c:v>
                </c:pt>
                <c:pt idx="2">
                  <c:v>Нью-Йорк</c:v>
                </c:pt>
                <c:pt idx="3">
                  <c:v>Шанхай</c:v>
                </c:pt>
                <c:pt idx="4">
                  <c:v>Пекин</c:v>
                </c:pt>
                <c:pt idx="5">
                  <c:v>Лондон</c:v>
                </c:pt>
                <c:pt idx="6">
                  <c:v>Париж</c:v>
                </c:pt>
                <c:pt idx="7">
                  <c:v>Мадрид</c:v>
                </c:pt>
                <c:pt idx="8">
                  <c:v>Сингапур</c:v>
                </c:pt>
                <c:pt idx="9">
                  <c:v>Токио</c:v>
                </c:pt>
                <c:pt idx="10">
                  <c:v>Сеул</c:v>
                </c:pt>
                <c:pt idx="11">
                  <c:v>Санкт-Петербург</c:v>
                </c:pt>
                <c:pt idx="12">
                  <c:v>Монреаль</c:v>
                </c:pt>
                <c:pt idx="13">
                  <c:v>Стамбул</c:v>
                </c:pt>
                <c:pt idx="14">
                  <c:v>Стокгольм</c:v>
                </c:pt>
                <c:pt idx="15">
                  <c:v>Берлин</c:v>
                </c:pt>
              </c:strCache>
            </c:strRef>
          </c:cat>
          <c:val>
            <c:numRef>
              <c:f>Labor_save!$B$3:$B$18</c:f>
              <c:numCache>
                <c:formatCode>General</c:formatCode>
                <c:ptCount val="16"/>
                <c:pt idx="0" formatCode="#,##0">
                  <c:v>370.77519690081579</c:v>
                </c:pt>
                <c:pt idx="2" formatCode="#,##0">
                  <c:v>1259.5798339217613</c:v>
                </c:pt>
                <c:pt idx="3" formatCode="#,##0">
                  <c:v>488.40790068611705</c:v>
                </c:pt>
                <c:pt idx="4" formatCode="#,##0">
                  <c:v>368.62162006063869</c:v>
                </c:pt>
                <c:pt idx="5" formatCode="#,##0">
                  <c:v>342.56213593584789</c:v>
                </c:pt>
                <c:pt idx="6" formatCode="#,##0">
                  <c:v>300.90129725757572</c:v>
                </c:pt>
                <c:pt idx="7" formatCode="#,##0">
                  <c:v>284.18304658266442</c:v>
                </c:pt>
                <c:pt idx="8" formatCode="#,##0">
                  <c:v>254.69516523376967</c:v>
                </c:pt>
                <c:pt idx="9" formatCode="#,##0">
                  <c:v>242.69770346128269</c:v>
                </c:pt>
                <c:pt idx="10" formatCode="#,##0">
                  <c:v>175.4780023517815</c:v>
                </c:pt>
                <c:pt idx="11" formatCode="#,##0">
                  <c:v>140.56131001000389</c:v>
                </c:pt>
                <c:pt idx="12" formatCode="#,##0">
                  <c:v>121.04911578045233</c:v>
                </c:pt>
                <c:pt idx="13" formatCode="#,##0">
                  <c:v>119.08884240174177</c:v>
                </c:pt>
                <c:pt idx="14" formatCode="#,##0">
                  <c:v>71.165818344509518</c:v>
                </c:pt>
                <c:pt idx="15" formatCode="#,##0">
                  <c:v>38.936068816116034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579-4384-95F4-C974A1D76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5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тыс. рабочих мест</a:t>
                </a:r>
              </a:p>
            </c:rich>
          </c:tx>
          <c:layout>
            <c:manualLayout>
              <c:xMode val="edge"/>
              <c:yMode val="edge"/>
              <c:x val="0.75971255144032923"/>
              <c:y val="2.0629700854700853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50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7850215811965812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Labor_save2!$B$2</c:f>
              <c:strCache>
                <c:ptCount val="1"/>
                <c:pt idx="0">
                  <c:v>Уровень безработицы до кризиса</c:v>
                </c:pt>
              </c:strCache>
            </c:strRef>
          </c:tx>
          <c:spPr>
            <a:solidFill>
              <a:srgbClr val="1F497D"/>
            </a:solidFill>
            <a:ln w="3175">
              <a:solidFill>
                <a:srgbClr val="1F497D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0AD-4C8B-9A3C-EE9FD397A72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0AD-4C8B-9A3C-EE9FD397A72E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0AD-4C8B-9A3C-EE9FD397A72E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0AD-4C8B-9A3C-EE9FD397A72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0AD-4C8B-9A3C-EE9FD397A7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0AD-4C8B-9A3C-EE9FD397A72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0AD-4C8B-9A3C-EE9FD397A72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5,5%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0AD-4C8B-9A3C-EE9FD397A72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7,4%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5-F0AD-4C8B-9A3C-EE9FD397A72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5,0%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0AD-4C8B-9A3C-EE9FD397A72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4,8%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0AD-4C8B-9A3C-EE9FD397A72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4,2%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0AD-4C8B-9A3C-EE9FD397A72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11,6%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0AD-4C8B-9A3C-EE9FD397A72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0AD-4C8B-9A3C-EE9FD397A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Labor_save2!$A$3:$A$18</c:f>
              <c:strCache>
                <c:ptCount val="16"/>
                <c:pt idx="0">
                  <c:v>Москва</c:v>
                </c:pt>
                <c:pt idx="2">
                  <c:v>Нью-Йорк</c:v>
                </c:pt>
                <c:pt idx="3">
                  <c:v>Стокгольм</c:v>
                </c:pt>
                <c:pt idx="4">
                  <c:v>Мадрид</c:v>
                </c:pt>
                <c:pt idx="5">
                  <c:v>Сингапур</c:v>
                </c:pt>
                <c:pt idx="6">
                  <c:v>Лондон</c:v>
                </c:pt>
                <c:pt idx="7">
                  <c:v>Монреаль</c:v>
                </c:pt>
                <c:pt idx="8">
                  <c:v>Париж</c:v>
                </c:pt>
                <c:pt idx="9">
                  <c:v>Санкт-Петербург</c:v>
                </c:pt>
                <c:pt idx="10">
                  <c:v>Шанхай</c:v>
                </c:pt>
                <c:pt idx="11">
                  <c:v>Сеул</c:v>
                </c:pt>
                <c:pt idx="12">
                  <c:v>Пекин</c:v>
                </c:pt>
                <c:pt idx="13">
                  <c:v>Берлин</c:v>
                </c:pt>
                <c:pt idx="14">
                  <c:v>Стамбул</c:v>
                </c:pt>
                <c:pt idx="15">
                  <c:v>Токио</c:v>
                </c:pt>
              </c:strCache>
            </c:strRef>
          </c:cat>
          <c:val>
            <c:numRef>
              <c:f>Labor_save2!$B$3:$B$18</c:f>
              <c:numCache>
                <c:formatCode>General</c:formatCode>
                <c:ptCount val="16"/>
                <c:pt idx="0" formatCode="0.0%">
                  <c:v>-1.3019667920986362E-2</c:v>
                </c:pt>
                <c:pt idx="2" formatCode="0.0%">
                  <c:v>-3.3868957814958182E-2</c:v>
                </c:pt>
                <c:pt idx="3" formatCode="0.0%">
                  <c:v>-6.3760683760683751E-2</c:v>
                </c:pt>
                <c:pt idx="4" formatCode="0.0%">
                  <c:v>-0.10544886626561778</c:v>
                </c:pt>
                <c:pt idx="5" formatCode="0.0%">
                  <c:v>-2.1999999999999999E-2</c:v>
                </c:pt>
                <c:pt idx="6" formatCode="0.0%">
                  <c:v>-4.3606770651436949E-2</c:v>
                </c:pt>
                <c:pt idx="7" formatCode="0.0%">
                  <c:v>-5.5319576385500668E-2</c:v>
                </c:pt>
                <c:pt idx="8" formatCode="0.0%">
                  <c:v>-7.3999999999999996E-2</c:v>
                </c:pt>
                <c:pt idx="9" formatCode="0.0%">
                  <c:v>-1.3384252815103798E-2</c:v>
                </c:pt>
                <c:pt idx="10" formatCode="0.0%">
                  <c:v>-0.05</c:v>
                </c:pt>
                <c:pt idx="11" formatCode="0.0%">
                  <c:v>-4.8054777466542166E-2</c:v>
                </c:pt>
                <c:pt idx="12" formatCode="0.0%">
                  <c:v>-4.2000000000000003E-2</c:v>
                </c:pt>
                <c:pt idx="13" formatCode="0.0%">
                  <c:v>-0.11556003052950981</c:v>
                </c:pt>
                <c:pt idx="14" formatCode="0.0%">
                  <c:v>-0.14894776409330113</c:v>
                </c:pt>
                <c:pt idx="15" formatCode="0.0%">
                  <c:v>-2.4182076813655761E-2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0AD-4C8B-9A3C-EE9FD397A72E}"/>
            </c:ext>
          </c:extLst>
        </c:ser>
        <c:ser>
          <c:idx val="0"/>
          <c:order val="1"/>
          <c:tx>
            <c:strRef>
              <c:f>Labor_save2!$C$2</c:f>
              <c:strCache>
                <c:ptCount val="1"/>
                <c:pt idx="0">
                  <c:v>Потеря рабочих мест в период пандемии</c:v>
                </c:pt>
              </c:strCache>
            </c:strRef>
          </c:tx>
          <c:spPr>
            <a:solidFill>
              <a:sysClr val="window" lastClr="FFFFFF"/>
            </a:solidFill>
            <a:ln>
              <a:solidFill>
                <a:srgbClr val="1F497D"/>
              </a:solidFill>
            </a:ln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F0AD-4C8B-9A3C-EE9FD397A7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F0AD-4C8B-9A3C-EE9FD397A72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F0AD-4C8B-9A3C-EE9FD397A72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F0AD-4C8B-9A3C-EE9FD397A72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10,7%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F0AD-4C8B-9A3C-EE9FD397A72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4,2%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F0AD-4C8B-9A3C-EE9FD397A72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3,8%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F0AD-4C8B-9A3C-EE9FD397A72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8,8%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F0AD-4C8B-9A3C-EE9FD397A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Labor_save2!$A$3:$A$18</c:f>
              <c:strCache>
                <c:ptCount val="16"/>
                <c:pt idx="0">
                  <c:v>Москва</c:v>
                </c:pt>
                <c:pt idx="2">
                  <c:v>Нью-Йорк</c:v>
                </c:pt>
                <c:pt idx="3">
                  <c:v>Стокгольм</c:v>
                </c:pt>
                <c:pt idx="4">
                  <c:v>Мадрид</c:v>
                </c:pt>
                <c:pt idx="5">
                  <c:v>Сингапур</c:v>
                </c:pt>
                <c:pt idx="6">
                  <c:v>Лондон</c:v>
                </c:pt>
                <c:pt idx="7">
                  <c:v>Монреаль</c:v>
                </c:pt>
                <c:pt idx="8">
                  <c:v>Париж</c:v>
                </c:pt>
                <c:pt idx="9">
                  <c:v>Санкт-Петербург</c:v>
                </c:pt>
                <c:pt idx="10">
                  <c:v>Шанхай</c:v>
                </c:pt>
                <c:pt idx="11">
                  <c:v>Сеул</c:v>
                </c:pt>
                <c:pt idx="12">
                  <c:v>Пекин</c:v>
                </c:pt>
                <c:pt idx="13">
                  <c:v>Берлин</c:v>
                </c:pt>
                <c:pt idx="14">
                  <c:v>Стамбул</c:v>
                </c:pt>
                <c:pt idx="15">
                  <c:v>Токио</c:v>
                </c:pt>
              </c:strCache>
            </c:strRef>
          </c:cat>
          <c:val>
            <c:numRef>
              <c:f>Labor_save2!$C$3:$C$18</c:f>
              <c:numCache>
                <c:formatCode>General</c:formatCode>
                <c:ptCount val="16"/>
                <c:pt idx="0" formatCode="0.0%">
                  <c:v>-1.2571415881930234E-3</c:v>
                </c:pt>
                <c:pt idx="2" formatCode="0.0%">
                  <c:v>-0.15708171006508495</c:v>
                </c:pt>
                <c:pt idx="3" formatCode="0.0%">
                  <c:v>-4.651935537464809E-3</c:v>
                </c:pt>
                <c:pt idx="4" formatCode="0.0%">
                  <c:v>-3.8494439692044483E-2</c:v>
                </c:pt>
                <c:pt idx="5" formatCode="0.0%">
                  <c:v>-2.8800856531049225E-2</c:v>
                </c:pt>
                <c:pt idx="6" formatCode="0.0%">
                  <c:v>-4.7913381473848923E-2</c:v>
                </c:pt>
                <c:pt idx="7" formatCode="0.0%">
                  <c:v>-0.10667246881346083</c:v>
                </c:pt>
                <c:pt idx="8" formatCode="0.0%">
                  <c:v>-4.1575978320584975E-2</c:v>
                </c:pt>
                <c:pt idx="9" formatCode="0.0%">
                  <c:v>-8.57772479599417E-3</c:v>
                </c:pt>
                <c:pt idx="10" formatCode="0.0%">
                  <c:v>-9.0000000000000288E-3</c:v>
                </c:pt>
                <c:pt idx="11" formatCode="0.0%">
                  <c:v>-1.4141160203632706E-2</c:v>
                </c:pt>
                <c:pt idx="12" formatCode="0.0%">
                  <c:v>-6.0000000000000539E-3</c:v>
                </c:pt>
                <c:pt idx="13" formatCode="0.0%">
                  <c:v>-3.7792756272308284E-2</c:v>
                </c:pt>
                <c:pt idx="14" formatCode="0.0%">
                  <c:v>-8.8114316461559275E-2</c:v>
                </c:pt>
                <c:pt idx="15" formatCode="0.0%">
                  <c:v>-1.2875536480686695E-2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0AD-4C8B-9A3C-EE9FD397A72E}"/>
            </c:ext>
          </c:extLst>
        </c:ser>
        <c:ser>
          <c:idx val="2"/>
          <c:order val="2"/>
          <c:tx>
            <c:strRef>
              <c:f>Labor_save2!$D$2</c:f>
              <c:strCache>
                <c:ptCount val="1"/>
                <c:pt idx="0">
                  <c:v>Сохраненные рабочие места</c:v>
                </c:pt>
              </c:strCache>
            </c:strRef>
          </c:tx>
          <c:spPr>
            <a:solidFill>
              <a:srgbClr val="4F81BD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7"/>
            <c:invertIfNegative val="0"/>
            <c:bubble3D val="0"/>
            <c:spPr>
              <a:solidFill>
                <a:srgbClr val="4F81BD"/>
              </a:solidFill>
              <a:ln>
                <a:solidFill>
                  <a:srgbClr val="4F81BD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F0AD-4C8B-9A3C-EE9FD397A72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F0AD-4C8B-9A3C-EE9FD397A72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F0AD-4C8B-9A3C-EE9FD397A72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11,8%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F0AD-4C8B-9A3C-EE9FD397A7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8,4%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F0AD-4C8B-9A3C-EE9FD397A72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F0AD-4C8B-9A3C-EE9FD397A72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F0AD-4C8B-9A3C-EE9FD397A72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5,3%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F0AD-4C8B-9A3C-EE9FD397A72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4,8%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F0AD-4C8B-9A3C-EE9FD397A72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4,6%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F0AD-4C8B-9A3C-EE9FD397A72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0-F0AD-4C8B-9A3C-EE9FD397A72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3,3%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1-F0AD-4C8B-9A3C-EE9FD397A72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2,9%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2-F0AD-4C8B-9A3C-EE9FD397A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Labor_save2!$A$3:$A$18</c:f>
              <c:strCache>
                <c:ptCount val="16"/>
                <c:pt idx="0">
                  <c:v>Москва</c:v>
                </c:pt>
                <c:pt idx="2">
                  <c:v>Нью-Йорк</c:v>
                </c:pt>
                <c:pt idx="3">
                  <c:v>Стокгольм</c:v>
                </c:pt>
                <c:pt idx="4">
                  <c:v>Мадрид</c:v>
                </c:pt>
                <c:pt idx="5">
                  <c:v>Сингапур</c:v>
                </c:pt>
                <c:pt idx="6">
                  <c:v>Лондон</c:v>
                </c:pt>
                <c:pt idx="7">
                  <c:v>Монреаль</c:v>
                </c:pt>
                <c:pt idx="8">
                  <c:v>Париж</c:v>
                </c:pt>
                <c:pt idx="9">
                  <c:v>Санкт-Петербург</c:v>
                </c:pt>
                <c:pt idx="10">
                  <c:v>Шанхай</c:v>
                </c:pt>
                <c:pt idx="11">
                  <c:v>Сеул</c:v>
                </c:pt>
                <c:pt idx="12">
                  <c:v>Пекин</c:v>
                </c:pt>
                <c:pt idx="13">
                  <c:v>Берлин</c:v>
                </c:pt>
                <c:pt idx="14">
                  <c:v>Стамбул</c:v>
                </c:pt>
                <c:pt idx="15">
                  <c:v>Токио</c:v>
                </c:pt>
              </c:strCache>
            </c:strRef>
          </c:cat>
          <c:val>
            <c:numRef>
              <c:f>Labor_save2!$D$3:$D$18</c:f>
              <c:numCache>
                <c:formatCode>General</c:formatCode>
                <c:ptCount val="16"/>
                <c:pt idx="0" formatCode="0.0%">
                  <c:v>5.0825092126753728E-2</c:v>
                </c:pt>
                <c:pt idx="2" formatCode="0.0%">
                  <c:v>0.13113762677578655</c:v>
                </c:pt>
                <c:pt idx="3" formatCode="0.0%">
                  <c:v>0.1182352855034217</c:v>
                </c:pt>
                <c:pt idx="4" formatCode="0.0%">
                  <c:v>8.3827334468795742E-2</c:v>
                </c:pt>
                <c:pt idx="5" formatCode="0.0%">
                  <c:v>6.817322409897475E-2</c:v>
                </c:pt>
                <c:pt idx="6" formatCode="0.0%">
                  <c:v>6.7842285605913891E-2</c:v>
                </c:pt>
                <c:pt idx="7" formatCode="0.0%">
                  <c:v>5.2675855431006231E-2</c:v>
                </c:pt>
                <c:pt idx="8" formatCode="0.0%">
                  <c:v>4.8215248225850826E-2</c:v>
                </c:pt>
                <c:pt idx="9" formatCode="0.0%">
                  <c:v>4.5632284998494921E-2</c:v>
                </c:pt>
                <c:pt idx="10" formatCode="0.0%">
                  <c:v>3.3763859787483627E-2</c:v>
                </c:pt>
                <c:pt idx="11" formatCode="0.0%">
                  <c:v>3.3086167246266389E-2</c:v>
                </c:pt>
                <c:pt idx="12" formatCode="0.0%">
                  <c:v>2.8648731499299918E-2</c:v>
                </c:pt>
                <c:pt idx="13" formatCode="0.0%">
                  <c:v>1.9841359507878506E-2</c:v>
                </c:pt>
                <c:pt idx="14" formatCode="0.0%">
                  <c:v>1.9818247876410046E-2</c:v>
                </c:pt>
                <c:pt idx="15" formatCode="0.0%">
                  <c:v>1.1573567165535655E-2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F0AD-4C8B-9A3C-EE9FD397A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0.2"/>
          <c:min val="-0.30000000000000004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sz="1800" b="1" i="0" baseline="0">
                    <a:effectLst/>
                  </a:rPr>
                  <a:t>% ЭАН</a:t>
                </a:r>
                <a:endParaRPr lang="ru-RU">
                  <a:effectLst/>
                </a:endParaRPr>
              </a:p>
            </c:rich>
          </c:tx>
          <c:layout>
            <c:manualLayout>
              <c:xMode val="edge"/>
              <c:yMode val="edge"/>
              <c:x val="0.89973271604938276"/>
              <c:y val="2.8770726495726501E-2"/>
            </c:manualLayout>
          </c:layout>
          <c:overlay val="0"/>
        </c:title>
        <c:numFmt formatCode="#,##0%;#,##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"/>
          <c:y val="0.9171728632478634"/>
          <c:w val="1"/>
          <c:h val="8.0162820512820518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542225717637251"/>
          <c:y val="2.884508547008547E-2"/>
          <c:w val="0.69661194510959656"/>
          <c:h val="0.8230131205036985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1F497D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A160-4819-BBDA-F5F59FFF76C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160-4819-BBDA-F5F59FFF76C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160-4819-BBDA-F5F59FFF76C3}"/>
              </c:ext>
            </c:extLst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sz="18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60-4819-BBDA-F5F59FFF76C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60-4819-BBDA-F5F59FFF76C3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60-4819-BBDA-F5F59FFF76C3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60-4819-BBDA-F5F59FFF76C3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60-4819-BBDA-F5F59FFF76C3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60-4819-BBDA-F5F59FFF76C3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60-4819-BBDA-F5F59FFF76C3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60-4819-BBDA-F5F59FFF76C3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60-4819-BBDA-F5F59FFF76C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1F497D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'Labor-un1'!$A$3:$A$18</c:f>
              <c:strCache>
                <c:ptCount val="16"/>
                <c:pt idx="0">
                  <c:v>Москва</c:v>
                </c:pt>
                <c:pt idx="2">
                  <c:v>Санкт-Петербург</c:v>
                </c:pt>
                <c:pt idx="3">
                  <c:v>Сингапур</c:v>
                </c:pt>
                <c:pt idx="4">
                  <c:v>Токио</c:v>
                </c:pt>
                <c:pt idx="5">
                  <c:v>Нью-Йорк</c:v>
                </c:pt>
                <c:pt idx="6">
                  <c:v>Пекин</c:v>
                </c:pt>
                <c:pt idx="7">
                  <c:v>Сеул</c:v>
                </c:pt>
                <c:pt idx="8">
                  <c:v>Лондон</c:v>
                </c:pt>
                <c:pt idx="9">
                  <c:v>Шанхай</c:v>
                </c:pt>
                <c:pt idx="10">
                  <c:v>Стокгольм</c:v>
                </c:pt>
                <c:pt idx="11">
                  <c:v>Монреаль</c:v>
                </c:pt>
                <c:pt idx="12">
                  <c:v>Париж</c:v>
                </c:pt>
                <c:pt idx="13">
                  <c:v>Берлин</c:v>
                </c:pt>
                <c:pt idx="14">
                  <c:v>Мадрид</c:v>
                </c:pt>
                <c:pt idx="15">
                  <c:v>Стамбул</c:v>
                </c:pt>
              </c:strCache>
            </c:strRef>
          </c:cat>
          <c:val>
            <c:numRef>
              <c:f>'Labor-un1'!$B$3:$B$18</c:f>
              <c:numCache>
                <c:formatCode>General</c:formatCode>
                <c:ptCount val="16"/>
                <c:pt idx="0" formatCode="#,##0.0">
                  <c:v>100</c:v>
                </c:pt>
                <c:pt idx="2" formatCode="#,##0.0">
                  <c:v>99.563212807747334</c:v>
                </c:pt>
                <c:pt idx="3" formatCode="#,##0.0">
                  <c:v>93.006815893303724</c:v>
                </c:pt>
                <c:pt idx="4" formatCode="#,##0.0">
                  <c:v>91.307584199131881</c:v>
                </c:pt>
                <c:pt idx="5" formatCode="#,##0.0">
                  <c:v>82.883427071246146</c:v>
                </c:pt>
                <c:pt idx="6" formatCode="#,##0.0">
                  <c:v>77.432371551676695</c:v>
                </c:pt>
                <c:pt idx="7" formatCode="#,##0.0">
                  <c:v>75.874927117513991</c:v>
                </c:pt>
                <c:pt idx="8" formatCode="#,##0.0">
                  <c:v>74.780831196622728</c:v>
                </c:pt>
                <c:pt idx="9" formatCode="#,##0.0">
                  <c:v>71.202593815025892</c:v>
                </c:pt>
                <c:pt idx="10" formatCode="#,##0.0">
                  <c:v>60.486843648350906</c:v>
                </c:pt>
                <c:pt idx="11" formatCode="#,##0.0">
                  <c:v>58.495656202887439</c:v>
                </c:pt>
                <c:pt idx="12" formatCode="#,##0.0">
                  <c:v>52.513260605073476</c:v>
                </c:pt>
                <c:pt idx="13" formatCode="#,##0.0">
                  <c:v>47.587978337787483</c:v>
                </c:pt>
                <c:pt idx="14" formatCode="#,##0.0">
                  <c:v>28.023329742016696</c:v>
                </c:pt>
                <c:pt idx="15" formatCode="#,##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160-4819-BBDA-F5F59FFF7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254208"/>
        <c:axId val="94255744"/>
      </c:barChart>
      <c:catAx>
        <c:axId val="94254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800"/>
            </a:pPr>
            <a:endParaRPr lang="ru-RU"/>
          </a:p>
        </c:txPr>
        <c:crossAx val="94255744"/>
        <c:crossesAt val="0"/>
        <c:auto val="1"/>
        <c:lblAlgn val="ctr"/>
        <c:lblOffset val="0"/>
        <c:tickLblSkip val="1"/>
        <c:noMultiLvlLbl val="0"/>
      </c:catAx>
      <c:valAx>
        <c:axId val="94255744"/>
        <c:scaling>
          <c:orientation val="minMax"/>
          <c:max val="100"/>
          <c:min val="0"/>
        </c:scaling>
        <c:delete val="0"/>
        <c:axPos val="b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баллов</a:t>
                </a:r>
              </a:p>
            </c:rich>
          </c:tx>
          <c:layout>
            <c:manualLayout>
              <c:xMode val="edge"/>
              <c:yMode val="edge"/>
              <c:x val="0.8731065379879982"/>
              <c:y val="3.419817057174258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/>
            </a:pPr>
            <a:endParaRPr lang="ru-RU"/>
          </a:p>
        </c:txPr>
        <c:crossAx val="94254208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000">
          <a:solidFill>
            <a:sysClr val="windowText" lastClr="000000"/>
          </a:solidFill>
          <a:latin typeface="Arial Narrow (Основной текст)"/>
          <a:ea typeface="Segoe UI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0.10853</cdr:x>
      <cdr:y>0.22981</cdr:y>
    </cdr:from>
    <cdr:to>
      <cdr:x>0.91782</cdr:x>
      <cdr:y>0.22981</cdr:y>
    </cdr:to>
    <cdr:cxnSp macro="">
      <cdr:nvCxnSpPr>
        <cdr:cNvPr id="2" name="Прямая соединительная линия 1">
          <a:extLst xmlns:a="http://schemas.openxmlformats.org/drawingml/2006/main">
            <a:ext uri="{FF2B5EF4-FFF2-40B4-BE49-F238E27FC236}">
              <a16:creationId xmlns:a16="http://schemas.microsoft.com/office/drawing/2014/main" id="{680A97A5-8898-4B7D-90D3-728969ED5B8F}"/>
            </a:ext>
          </a:extLst>
        </cdr:cNvPr>
        <cdr:cNvCxnSpPr/>
      </cdr:nvCxnSpPr>
      <cdr:spPr>
        <a:xfrm xmlns:a="http://schemas.openxmlformats.org/drawingml/2006/main">
          <a:off x="1076561" y="1081861"/>
          <a:ext cx="8028000" cy="0"/>
        </a:xfrm>
        <a:prstGeom xmlns:a="http://schemas.openxmlformats.org/drawingml/2006/main" prst="line">
          <a:avLst/>
        </a:prstGeom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0.10246</cdr:x>
      <cdr:y>0.22944</cdr:y>
    </cdr:from>
    <cdr:to>
      <cdr:x>0.91392</cdr:x>
      <cdr:y>0.22944</cdr:y>
    </cdr:to>
    <cdr:cxnSp macro="">
      <cdr:nvCxnSpPr>
        <cdr:cNvPr id="4" name="Прямая соединительная линия 3">
          <a:extLst xmlns:a="http://schemas.openxmlformats.org/drawingml/2006/main">
            <a:ext uri="{FF2B5EF4-FFF2-40B4-BE49-F238E27FC236}">
              <a16:creationId xmlns:a16="http://schemas.microsoft.com/office/drawing/2014/main" id="{5271F09A-E870-4915-A1E6-349663A31843}"/>
            </a:ext>
          </a:extLst>
        </cdr:cNvPr>
        <cdr:cNvCxnSpPr/>
      </cdr:nvCxnSpPr>
      <cdr:spPr>
        <a:xfrm xmlns:a="http://schemas.openxmlformats.org/drawingml/2006/main">
          <a:off x="1004585" y="1080120"/>
          <a:ext cx="7956000" cy="0"/>
        </a:xfrm>
        <a:prstGeom xmlns:a="http://schemas.openxmlformats.org/drawingml/2006/main" prst="line">
          <a:avLst/>
        </a:prstGeom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7" name="Google Shape;387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2" name="Google Shape;40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7" name="Google Shape;417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2" name="Google Shape;432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7" name="Google Shape;44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8" name="Google Shape;468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1" name="Google Shape;481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6" name="Google Shape;496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1" name="Google Shape;511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6" name="Google Shape;526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1" name="Google Shape;541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2" name="Google Shape;562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5" name="Google Shape;575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0" name="Google Shape;590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0" name="Google Shape;620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5" name="Google Shape;635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93c55b4fd1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0" name="Google Shape;650;g93c55b4fd1_0_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93c55b4fd1_0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6" name="Google Shape;666;g93c55b4fd1_0_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93c55b4fd1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1" name="Google Shape;681;g93c55b4fd1_1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93c55b4fd1_1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5" name="Google Shape;695;g93c55b4fd1_1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93c55b4fd1_1_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9" name="Google Shape;709;g93c55b4fd1_1_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93c55b4fd1_1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2" name="Google Shape;722;g93c55b4fd1_1_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93c55b4fd1_1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4" name="Google Shape;734;g93c55b4fd1_1_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93c55b4fd1_1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9" name="Google Shape;749;g93c55b4fd1_1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93c55b4fd1_1_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3" name="Google Shape;763;g93c55b4fd1_1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93c55b4fd1_1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7" name="Google Shape;777;g93c55b4fd1_1_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9440050bfc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0" name="Google Shape;790;g9440050bfc_0_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93c55b4fd1_0_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4" name="Google Shape;804;g93c55b4fd1_0_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93c55b4fd1_1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0" name="Google Shape;820;g93c55b4fd1_1_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4" name="Google Shape;374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/>
          <p:nvPr/>
        </p:nvSpPr>
        <p:spPr>
          <a:xfrm>
            <a:off x="5230254" y="-37339"/>
            <a:ext cx="19217709" cy="13716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 Light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" name="Google Shape;11;p28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">
  <p:cSld name="Фото"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7"/>
          <p:cNvSpPr/>
          <p:nvPr>
            <p:ph idx="2" type="pic"/>
          </p:nvPr>
        </p:nvSpPr>
        <p:spPr>
          <a:xfrm>
            <a:off x="3048000" y="0"/>
            <a:ext cx="18288001" cy="137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47" name="Google Shape;47;p37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">
  <p:cSld name="Пустой">
    <p:bg>
      <p:bgPr>
        <a:solidFill>
          <a:srgbClr val="FFFFFF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8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 type="tx">
  <p:cSld name="TITLE_AND_BODY">
    <p:bg>
      <p:bgPr>
        <a:solidFill>
          <a:srgbClr val="FFFFFF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9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 — горизонтально">
  <p:cSld name="Фото — горизонтально">
    <p:bg>
      <p:bgPr>
        <a:solidFill>
          <a:srgbClr val="FFFFFF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0"/>
          <p:cNvSpPr/>
          <p:nvPr>
            <p:ph idx="2" type="pic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30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  <a:noFill/>
          <a:ln>
            <a:noFill/>
          </a:ln>
        </p:spPr>
        <p:txBody>
          <a:bodyPr anchorCtr="0" anchor="b" bIns="71425" lIns="71425" spcFirstLastPara="1" rIns="71425" wrap="square" tIns="7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30"/>
          <p:cNvSpPr txBox="1"/>
          <p:nvPr>
            <p:ph idx="1" type="body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18" name="Google Shape;18;p30"/>
          <p:cNvSpPr txBox="1"/>
          <p:nvPr>
            <p:ph idx="12" type="sldNum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 — вертикально">
  <p:cSld name="Фото — вертикально"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1"/>
          <p:cNvSpPr/>
          <p:nvPr>
            <p:ph idx="2" type="pic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1" name="Google Shape;21;p31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  <a:noFill/>
          <a:ln>
            <a:noFill/>
          </a:ln>
        </p:spPr>
        <p:txBody>
          <a:bodyPr anchorCtr="0" anchor="b" bIns="71425" lIns="71425" spcFirstLastPara="1" rIns="71425" wrap="square" tIns="7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 Light"/>
              <a:buNone/>
              <a:defRPr sz="8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31"/>
          <p:cNvSpPr txBox="1"/>
          <p:nvPr>
            <p:ph idx="1" type="body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23" name="Google Shape;23;p31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ункты">
  <p:cSld name="Заголовок и пункты">
    <p:bg>
      <p:bgPr>
        <a:solidFill>
          <a:srgbClr val="FFFFFF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2"/>
          <p:cNvSpPr txBox="1"/>
          <p:nvPr>
            <p:ph type="title"/>
          </p:nvPr>
        </p:nvSpPr>
        <p:spPr>
          <a:xfrm>
            <a:off x="4387453" y="625078"/>
            <a:ext cx="15609095" cy="3036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" type="body"/>
          </p:nvPr>
        </p:nvSpPr>
        <p:spPr>
          <a:xfrm>
            <a:off x="4387453" y="3661171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indent="-314325" lvl="0" marL="457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1pPr>
            <a:lvl2pPr indent="-314325" lvl="1" marL="914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indent="-314325" lvl="2" marL="1371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indent="-314325" lvl="3" marL="1828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пункты и фото">
  <p:cSld name="Заголовок, пункты и фото"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/>
          <p:nvPr>
            <p:ph idx="2" type="pic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0" name="Google Shape;30;p33"/>
          <p:cNvSpPr txBox="1"/>
          <p:nvPr>
            <p:ph type="title"/>
          </p:nvPr>
        </p:nvSpPr>
        <p:spPr>
          <a:xfrm>
            <a:off x="4387453" y="625078"/>
            <a:ext cx="15609095" cy="3036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1" type="body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indent="-409575" lvl="0" marL="45720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Helvetica Neue Light"/>
              <a:buChar char="•"/>
              <a:defRPr sz="3800"/>
            </a:lvl1pPr>
            <a:lvl2pPr indent="-409575" lvl="1" marL="91440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Helvetica Neue Light"/>
              <a:buChar char="•"/>
              <a:defRPr sz="3800"/>
            </a:lvl2pPr>
            <a:lvl3pPr indent="-409575" lvl="2" marL="137160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Helvetica Neue Light"/>
              <a:buChar char="•"/>
              <a:defRPr sz="3800"/>
            </a:lvl3pPr>
            <a:lvl4pPr indent="-409575" lvl="3" marL="182880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Helvetica Neue Light"/>
              <a:buChar char="•"/>
              <a:defRPr sz="3800"/>
            </a:lvl4pPr>
            <a:lvl5pPr indent="-409575" lvl="4" marL="228600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Helvetica Neue Light"/>
              <a:buChar char="•"/>
              <a:defRPr sz="3800"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нкты">
  <p:cSld name="Пункты"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4"/>
          <p:cNvSpPr txBox="1"/>
          <p:nvPr>
            <p:ph idx="1" type="body"/>
          </p:nvPr>
        </p:nvSpPr>
        <p:spPr>
          <a:xfrm>
            <a:off x="4387453" y="1785937"/>
            <a:ext cx="15609095" cy="10144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indent="-314325" lvl="0" marL="457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1pPr>
            <a:lvl2pPr indent="-314325" lvl="1" marL="914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indent="-314325" lvl="2" marL="1371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indent="-314325" lvl="3" marL="1828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 — 3 шт.">
  <p:cSld name="Фото — 3 шт.">
    <p:bg>
      <p:bgPr>
        <a:solidFill>
          <a:srgbClr val="FFFFFF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/>
          <p:nvPr>
            <p:ph idx="2" type="pic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8" name="Google Shape;38;p35"/>
          <p:cNvSpPr/>
          <p:nvPr>
            <p:ph idx="3" type="pic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9" name="Google Shape;39;p35"/>
          <p:cNvSpPr/>
          <p:nvPr>
            <p:ph idx="4" type="pic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40" name="Google Shape;40;p35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">
  <p:cSld name="Цитата"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4325" lvl="1" marL="914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indent="-314325" lvl="2" marL="1371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indent="-314325" lvl="3" marL="1828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2" type="body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 Light"/>
              <a:buNone/>
              <a:defRPr sz="5200"/>
            </a:lvl1pPr>
            <a:lvl2pPr indent="-314325" lvl="1" marL="914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indent="-314325" lvl="2" marL="1371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indent="-314325" lvl="3" marL="1828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indent="-314325" lvl="5" marL="27432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indent="-314325" lvl="6" marL="32004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indent="-314325" lvl="7" marL="3657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indent="-314325" lvl="8" marL="41148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957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4387453" y="625078"/>
            <a:ext cx="15609095" cy="3036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b="0" i="0" sz="11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4387453" y="3661171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rmAutofit/>
          </a:bodyPr>
          <a:lstStyle>
            <a:lvl1pPr indent="-466725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466725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466725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466725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466725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466725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466725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466725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466725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50"/>
              <a:buFont typeface="Helvetica Neue Light"/>
              <a:buChar char="•"/>
              <a:defRPr b="0" i="0" sz="5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b="0" i="0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chart" Target="../charts/chart3.xml"/><Relationship Id="rId5" Type="http://schemas.openxmlformats.org/officeDocument/2006/relationships/chart" Target="../charts/chart4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chart" Target="../charts/chart5.xml"/><Relationship Id="rId5" Type="http://schemas.openxmlformats.org/officeDocument/2006/relationships/chart" Target="../charts/chart6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chart" Target="../charts/chart7.xml"/><Relationship Id="rId5" Type="http://schemas.openxmlformats.org/officeDocument/2006/relationships/chart" Target="../charts/chart8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chart" Target="../charts/chart9.xml"/><Relationship Id="rId5" Type="http://schemas.openxmlformats.org/officeDocument/2006/relationships/chart" Target="../charts/chart10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chart" Target="../charts/chart11.xml"/><Relationship Id="rId5" Type="http://schemas.openxmlformats.org/officeDocument/2006/relationships/chart" Target="../charts/chart12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chart" Target="../charts/chart13.xml"/><Relationship Id="rId5" Type="http://schemas.openxmlformats.org/officeDocument/2006/relationships/chart" Target="../charts/chart14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chart" Target="../charts/chart15.xml"/><Relationship Id="rId5" Type="http://schemas.openxmlformats.org/officeDocument/2006/relationships/chart" Target="../charts/chart16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chart" Target="../charts/chart17.xml"/><Relationship Id="rId5" Type="http://schemas.openxmlformats.org/officeDocument/2006/relationships/chart" Target="../charts/chart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chart" Target="../charts/chart19.xml"/><Relationship Id="rId5" Type="http://schemas.openxmlformats.org/officeDocument/2006/relationships/chart" Target="../charts/chart20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chart" Target="../charts/chart21.xml"/><Relationship Id="rId5" Type="http://schemas.openxmlformats.org/officeDocument/2006/relationships/chart" Target="../charts/chart22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chart" Target="../charts/chart23.xml"/><Relationship Id="rId5" Type="http://schemas.openxmlformats.org/officeDocument/2006/relationships/chart" Target="../charts/chart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chart" Target="../charts/chart25.xml"/><Relationship Id="rId5" Type="http://schemas.openxmlformats.org/officeDocument/2006/relationships/chart" Target="../charts/chart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chart" Target="../charts/chart1.xml"/><Relationship Id="rId5" Type="http://schemas.openxmlformats.org/officeDocument/2006/relationships/chart" Target="../charts/chart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"/>
          <p:cNvCxnSpPr/>
          <p:nvPr/>
        </p:nvCxnSpPr>
        <p:spPr>
          <a:xfrm flipH="1" rot="10800000">
            <a:off x="10370343" y="1604166"/>
            <a:ext cx="1" cy="2777349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5" name="Google Shape;55;p1"/>
          <p:cNvSpPr txBox="1"/>
          <p:nvPr/>
        </p:nvSpPr>
        <p:spPr>
          <a:xfrm>
            <a:off x="5999312" y="3998052"/>
            <a:ext cx="14905656" cy="4156092"/>
          </a:xfrm>
          <a:prstGeom prst="rect">
            <a:avLst/>
          </a:prstGeom>
          <a:noFill/>
          <a:ln>
            <a:noFill/>
          </a:ln>
        </p:spPr>
        <p:txBody>
          <a:bodyPr anchorCtr="0" anchor="b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7000"/>
              <a:buFont typeface="Arial Narrow"/>
              <a:buNone/>
            </a:pPr>
            <a:r>
              <a:rPr b="1" i="0" lang="ru-RU" sz="70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МИРОВЫЕ ГОРОДА: </a:t>
            </a:r>
            <a:br>
              <a:rPr b="1" i="0" lang="ru-RU" sz="70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ru-RU" sz="60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ЭКОНОМИЧЕСКОЙ ПОЛИТИКИ В ПЕРИОД ПАНДЕМИИ НОВОЙ КОРОНАВИРУСНОЙ ИНФЕКЦИИ</a:t>
            </a:r>
            <a:endParaRPr b="0" i="0" sz="50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7116915" y="11892516"/>
            <a:ext cx="9443424" cy="575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2800"/>
              <a:buFont typeface="Arial Narrow"/>
              <a:buNone/>
            </a:pPr>
            <a:r>
              <a:rPr b="0" i="0" lang="ru-RU" sz="28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Москва, август 2020</a:t>
            </a:r>
            <a:endParaRPr b="0" i="0" sz="28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57" name="Google Shape;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1970" y="1330739"/>
            <a:ext cx="2736119" cy="2645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" name="Google Shape;389;p10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90" name="Google Shape;390;p10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РЫНОК ТРУДА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ВАЖНОСТЬ СТРУКТУРНЫХ ФАКТОРОВ</a:t>
            </a:r>
            <a:endParaRPr/>
          </a:p>
        </p:txBody>
      </p:sp>
      <p:pic>
        <p:nvPicPr>
          <p:cNvPr descr="Изображение" id="391" name="Google Shape;39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2" name="Google Shape;392;p10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93" name="Google Shape;393;p10"/>
          <p:cNvSpPr/>
          <p:nvPr/>
        </p:nvSpPr>
        <p:spPr>
          <a:xfrm>
            <a:off x="1693525" y="6858000"/>
            <a:ext cx="81980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безработицы среди молодежи, 2019</a:t>
            </a:r>
            <a:endParaRPr/>
          </a:p>
        </p:txBody>
      </p:sp>
      <p:sp>
        <p:nvSpPr>
          <p:cNvPr id="394" name="Google Shape;394;p10"/>
          <p:cNvSpPr txBox="1"/>
          <p:nvPr/>
        </p:nvSpPr>
        <p:spPr>
          <a:xfrm>
            <a:off x="10695550" y="1661756"/>
            <a:ext cx="11449272" cy="9993119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«до пандемии» ситуация на рынке труда в мировых городах заметно отличалась.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Экономики Москвы, Нью-Йорка и крупных азиатских мегаполисов активно развивались, поддерживая низкий уровень безработицы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(1-4% ЭАН), тогда как в Стамбуле и европейских столицах без работы оставались 6-8% трудоспособного населения.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Стабильная ситуация на рынке труда в Москве и городах Восточной Азии позволяла рынку труда в этих городах создавать достаточно новых рабочих мест для молодежи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поддерживая уровень безработицы в возрастной группе 15-25 лет на уровне 3-5%. При этом в странах ЕС ригидность рынка труда приводила к тому, что работу не могли найти 25-30% всей молодежи, что приводило к отвлечению значительных бюджетных ресурсов на выплату пособий и социализацию, а не на развитие и создание новой занятости.</a:t>
            </a:r>
            <a:endParaRPr/>
          </a:p>
          <a:p>
            <a:pPr indent="-2540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Низкий уровень безработицы в период «до пандемии» стал для Москвы и азиатских городов своеобразным демпфером в турбулентное время пандемии, позволив сохранить ситуацию на рынке труда под контролем.</a:t>
            </a:r>
            <a:endParaRPr/>
          </a:p>
        </p:txBody>
      </p:sp>
      <p:sp>
        <p:nvSpPr>
          <p:cNvPr id="395" name="Google Shape;395;p10"/>
          <p:cNvSpPr/>
          <p:nvPr/>
        </p:nvSpPr>
        <p:spPr>
          <a:xfrm>
            <a:off x="1908383" y="1648447"/>
            <a:ext cx="77396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общей безработицы до пандемии</a:t>
            </a:r>
            <a:endParaRPr/>
          </a:p>
        </p:txBody>
      </p:sp>
      <p:sp>
        <p:nvSpPr>
          <p:cNvPr id="396" name="Google Shape;396;p10"/>
          <p:cNvSpPr/>
          <p:nvPr/>
        </p:nvSpPr>
        <p:spPr>
          <a:xfrm>
            <a:off x="765233" y="12897961"/>
            <a:ext cx="2253850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национальные статистические комитеты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Прим.: ЭАН – экономически активное население, население старше 15 лет, имеющее или ищущее работу.</a:t>
            </a:r>
            <a:endParaRPr/>
          </a:p>
        </p:txBody>
      </p:sp>
      <p:graphicFrame>
        <p:nvGraphicFramePr>
          <p:cNvPr id="397" name="Google Shape;397;p10"/>
          <p:cNvGraphicFramePr/>
          <p:nvPr/>
        </p:nvGraphicFramePr>
        <p:xfrm>
          <a:off x="743808" y="7504331"/>
          <a:ext cx="9720000" cy="46800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398" name="Google Shape;398;p10"/>
          <p:cNvGraphicFramePr/>
          <p:nvPr/>
        </p:nvGraphicFramePr>
        <p:xfrm>
          <a:off x="743808" y="2366725"/>
          <a:ext cx="9720000" cy="4680000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399" name="Google Shape;399;p10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4" name="Google Shape;404;p11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05" name="Google Shape;405;p11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РЫНОК ТРУДА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ДЕКАПЛИНГ В КРИЗИС</a:t>
            </a:r>
            <a:endParaRPr/>
          </a:p>
        </p:txBody>
      </p:sp>
      <p:pic>
        <p:nvPicPr>
          <p:cNvPr descr="Изображение" id="406" name="Google Shape;40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7" name="Google Shape;407;p11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08" name="Google Shape;408;p11"/>
          <p:cNvSpPr/>
          <p:nvPr/>
        </p:nvSpPr>
        <p:spPr>
          <a:xfrm>
            <a:off x="2010112" y="6858000"/>
            <a:ext cx="75648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безработицы в мировых городах</a:t>
            </a:r>
            <a:endParaRPr/>
          </a:p>
        </p:txBody>
      </p:sp>
      <p:sp>
        <p:nvSpPr>
          <p:cNvPr id="409" name="Google Shape;409;p11"/>
          <p:cNvSpPr txBox="1"/>
          <p:nvPr/>
        </p:nvSpPr>
        <p:spPr>
          <a:xfrm>
            <a:off x="11111880" y="1773038"/>
            <a:ext cx="10993205" cy="1048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Пандемия коронавируса и противоэпидемические ограничения наиболее сильно ударили по рынку труда крупнейших мировых агломераций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в структуре занятости в которых преобладает сфера услуг, высок уровень неполной и частичной занятости. 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Из-за закрытия компаний и экономического спада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коронавируса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потерял работу каждый восьмой житель Нью-Йорка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уровень безработицы в Монреале вырос вдвое (до 15%), в крупных городах Западной Европы – на 20-50% по сравнению с уровнем «до пандемии».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Рынок труда крупных городов Азии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– в КНР, Японии и Южной Корее – во время пандемии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оказался более устойчив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благодаря высокой доле доминированию модели долгосрочных трудовых договоров и меньшего (в сравнении с США и ЕС) уровня заболеваемости коронавирусом.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Москве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несмотря на относительно высокий уровень заболеваемости COVID-19 и длительные противоэпидемические ограничения,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удалось сохранить стабильную ситуацию на рынке труда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: уровень безработицы в 2К2020 составил лишь 2%, оказавшись минимальным среди мировых городов с населением свыше 10 млн чел.</a:t>
            </a:r>
            <a:endParaRPr/>
          </a:p>
        </p:txBody>
      </p:sp>
      <p:sp>
        <p:nvSpPr>
          <p:cNvPr id="410" name="Google Shape;410;p11"/>
          <p:cNvSpPr/>
          <p:nvPr/>
        </p:nvSpPr>
        <p:spPr>
          <a:xfrm>
            <a:off x="1368963" y="1648447"/>
            <a:ext cx="88184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Рост безработицы из-за пандемии коронавируса</a:t>
            </a:r>
            <a:endParaRPr b="0" i="0" sz="3600" u="none" cap="none" strike="noStrike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411" name="Google Shape;411;p11"/>
          <p:cNvGraphicFramePr/>
          <p:nvPr/>
        </p:nvGraphicFramePr>
        <p:xfrm>
          <a:off x="1017973" y="7650088"/>
          <a:ext cx="9720000" cy="46800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412" name="Google Shape;412;p11"/>
          <p:cNvGraphicFramePr/>
          <p:nvPr/>
        </p:nvGraphicFramePr>
        <p:xfrm>
          <a:off x="948578" y="2281226"/>
          <a:ext cx="9720000" cy="4680000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413" name="Google Shape;413;p11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национальные статистические комитеты</a:t>
            </a:r>
            <a:endParaRPr/>
          </a:p>
        </p:txBody>
      </p:sp>
      <p:sp>
        <p:nvSpPr>
          <p:cNvPr id="414" name="Google Shape;414;p11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9" name="Google Shape;419;p1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20" name="Google Shape;420;p12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РЫНОК ТРУДА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СОХРАНЕННЫЕ РАБОЧИЕ МЕСТА</a:t>
            </a:r>
            <a:endParaRPr/>
          </a:p>
        </p:txBody>
      </p:sp>
      <p:pic>
        <p:nvPicPr>
          <p:cNvPr descr="Изображение" id="421" name="Google Shape;4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2" name="Google Shape;422;p1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23" name="Google Shape;423;p12"/>
          <p:cNvSpPr/>
          <p:nvPr/>
        </p:nvSpPr>
        <p:spPr>
          <a:xfrm>
            <a:off x="1249551" y="7149815"/>
            <a:ext cx="88937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Влияние пандемии коронавируса на рынок труда</a:t>
            </a:r>
            <a:endParaRPr b="0" i="0" sz="3600" u="none" cap="none" strike="noStrike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24" name="Google Shape;424;p12"/>
          <p:cNvSpPr txBox="1"/>
          <p:nvPr/>
        </p:nvSpPr>
        <p:spPr>
          <a:xfrm>
            <a:off x="10695550" y="1673424"/>
            <a:ext cx="11449272" cy="10978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После начала пандемии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большинстве стран мира национальные правительства приняли планы по борьбе с экономическими последствиями пандемии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включавшие в т.ч. предоставление прямой поддержки компаниям (субсидии/субсидируемые кредиты), не увольняющим сотрудников.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большинстве крупных городов были приняты дополнительные меры поддержки бизнеса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включавшие в т.ч. предоставление отсрочки по уплате местных налогов, платежей по аренде городского имущества, а также прямые субсидии наиболее пострадавшим секторам (туризм, отели и рестораны и др.), что также способствовало сохранению компаний и рабочих мест;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эффективными оказались программу поддержки рынка труда, принятые в Москве, Сингапуре и Сеуле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где благодаря принятым мерам удалось не допустить заметного роста безработицы. Среди городов-аутсайдеров – Берлин, Стамбул и Токио. В Берлине и Стамбуле небольшое число сохраненных рабочих мест объяснялось эффектом высокой безработицы «до пандемии» и временным уходом с рынка труда части безработных (из-за невозможности найти работу). Невысокие результаты Токио обусловлены особенностями рынка труда (высокой долей пожизненных трудовых контрактов и активной ролью крупных компаний).</a:t>
            </a:r>
            <a:endParaRPr/>
          </a:p>
        </p:txBody>
      </p:sp>
      <p:sp>
        <p:nvSpPr>
          <p:cNvPr id="425" name="Google Shape;425;p12"/>
          <p:cNvSpPr/>
          <p:nvPr/>
        </p:nvSpPr>
        <p:spPr>
          <a:xfrm>
            <a:off x="1249551" y="1648447"/>
            <a:ext cx="905728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Сохраненные рабочие места в период пандемии,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2К2020</a:t>
            </a:r>
            <a:endParaRPr b="0" i="0" sz="3600" u="none" cap="none" strike="noStrike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26" name="Google Shape;426;p12"/>
          <p:cNvSpPr/>
          <p:nvPr/>
        </p:nvSpPr>
        <p:spPr>
          <a:xfrm>
            <a:off x="765233" y="12762656"/>
            <a:ext cx="2253850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национальные статистические комитеты     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Прим.: ЭАН – экономически активное население, население старше 15 лет, имеющее или ищущее работу.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- см. Приложение 1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2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428" name="Google Shape;428;p12"/>
          <p:cNvGraphicFramePr/>
          <p:nvPr/>
        </p:nvGraphicFramePr>
        <p:xfrm>
          <a:off x="918194" y="2597879"/>
          <a:ext cx="9720000" cy="46800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429" name="Google Shape;429;p12"/>
          <p:cNvGraphicFramePr/>
          <p:nvPr/>
        </p:nvGraphicFramePr>
        <p:xfrm>
          <a:off x="975550" y="7719252"/>
          <a:ext cx="9720000" cy="4680000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4" name="Google Shape;434;p13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Изображение" id="435" name="Google Shape;43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6" name="Google Shape;436;p13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37" name="Google Shape;437;p13"/>
          <p:cNvSpPr txBox="1"/>
          <p:nvPr/>
        </p:nvSpPr>
        <p:spPr>
          <a:xfrm>
            <a:off x="11331632" y="1666190"/>
            <a:ext cx="10417141" cy="900823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до пандемии наиболее низкий уровень безработицы сохранялся на рынках труда Москвы, Санкт-Петербурга и крупных азиатских городов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а также Нью-Йорка. Наиболее высоким был уровень безработицы в столицах Западной Европы (Мадриде, Берлине и Париже), отличающимся высокой зарегулированностью рынка труда;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пандемии коронавируса Москве и большинству азиатских мегаполисов удалось сохранить стабильность на рынке труда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 не допустить резкого роста безработицы несмотря на то, что до пандемии занятость была близка к потенциальному (максимальному) уровню. Аутсайдером по увеличению безработицы стали Нью-Йорк, Монреаль и Лондон – города с либеральным трудовым законодательством, наиболее пострадавшие в период пандемии;</a:t>
            </a:r>
            <a:endParaRPr b="0" i="0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пандемии лидерами по числу сохраненных рабочих мест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(% от всей занятости)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стали Нью-Йорк, Стокгольм, Лондон и Мадрид. </a:t>
            </a:r>
            <a:endParaRPr b="0" i="0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38" name="Google Shape;438;p13"/>
          <p:cNvSpPr/>
          <p:nvPr/>
        </p:nvSpPr>
        <p:spPr>
          <a:xfrm>
            <a:off x="2435018" y="1648447"/>
            <a:ext cx="66864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безработицы до пандемии</a:t>
            </a:r>
            <a:endParaRPr/>
          </a:p>
        </p:txBody>
      </p:sp>
      <p:sp>
        <p:nvSpPr>
          <p:cNvPr id="439" name="Google Shape;439;p13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ВОССТАНОВЛЕНИЕ ЭКОНОМИЧЕСКОЙ АКТИВНОСТИ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 ЛИДЕРАХ – МОСКВА И ГОРОДА АТР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40" name="Google Shape;440;p13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национальные статистические комитеты, анализ НИУ ВШЭ</a:t>
            </a:r>
            <a:endParaRPr/>
          </a:p>
        </p:txBody>
      </p:sp>
      <p:sp>
        <p:nvSpPr>
          <p:cNvPr id="441" name="Google Shape;441;p13"/>
          <p:cNvSpPr/>
          <p:nvPr/>
        </p:nvSpPr>
        <p:spPr>
          <a:xfrm>
            <a:off x="1538385" y="6858000"/>
            <a:ext cx="84497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Рост безработицы в период пандемии, 2К2020</a:t>
            </a:r>
            <a:endParaRPr/>
          </a:p>
        </p:txBody>
      </p:sp>
      <p:sp>
        <p:nvSpPr>
          <p:cNvPr id="442" name="Google Shape;442;p13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443" name="Google Shape;443;p13"/>
          <p:cNvGraphicFramePr/>
          <p:nvPr/>
        </p:nvGraphicFramePr>
        <p:xfrm>
          <a:off x="982477" y="2222417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444" name="Google Shape;444;p13"/>
          <p:cNvGraphicFramePr/>
          <p:nvPr/>
        </p:nvGraphicFramePr>
        <p:xfrm>
          <a:off x="967297" y="7481729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9" name="Google Shape;449;p14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50" name="Google Shape;450;p14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451" name="Google Shape;45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2" name="Google Shape;452;p14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53" name="Google Shape;453;p14"/>
          <p:cNvSpPr/>
          <p:nvPr/>
        </p:nvSpPr>
        <p:spPr>
          <a:xfrm>
            <a:off x="1148144" y="5914058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2.1 </a:t>
            </a:r>
            <a:endParaRPr/>
          </a:p>
        </p:txBody>
      </p:sp>
      <p:sp>
        <p:nvSpPr>
          <p:cNvPr id="454" name="Google Shape;454;p14"/>
          <p:cNvSpPr/>
          <p:nvPr/>
        </p:nvSpPr>
        <p:spPr>
          <a:xfrm>
            <a:off x="4278232" y="5915501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Ситуация на рынке труда</a:t>
            </a:r>
            <a:endParaRPr/>
          </a:p>
        </p:txBody>
      </p:sp>
      <p:sp>
        <p:nvSpPr>
          <p:cNvPr id="455" name="Google Shape;455;p14"/>
          <p:cNvSpPr/>
          <p:nvPr/>
        </p:nvSpPr>
        <p:spPr>
          <a:xfrm>
            <a:off x="1136339" y="4119102"/>
            <a:ext cx="2408384" cy="151652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456" name="Google Shape;456;p14"/>
          <p:cNvSpPr/>
          <p:nvPr/>
        </p:nvSpPr>
        <p:spPr>
          <a:xfrm>
            <a:off x="4266427" y="4120545"/>
            <a:ext cx="17611452" cy="1514314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1" i="0" sz="3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14"/>
          <p:cNvSpPr/>
          <p:nvPr/>
        </p:nvSpPr>
        <p:spPr>
          <a:xfrm>
            <a:off x="1136339" y="8797864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458" name="Google Shape;458;p14"/>
          <p:cNvSpPr/>
          <p:nvPr/>
        </p:nvSpPr>
        <p:spPr>
          <a:xfrm>
            <a:off x="4266427" y="8799307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p14"/>
          <p:cNvSpPr/>
          <p:nvPr/>
        </p:nvSpPr>
        <p:spPr>
          <a:xfrm>
            <a:off x="1148144" y="6823275"/>
            <a:ext cx="2408384" cy="757920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2.2 </a:t>
            </a:r>
            <a:endParaRPr/>
          </a:p>
        </p:txBody>
      </p:sp>
      <p:sp>
        <p:nvSpPr>
          <p:cNvPr id="460" name="Google Shape;460;p14"/>
          <p:cNvSpPr/>
          <p:nvPr/>
        </p:nvSpPr>
        <p:spPr>
          <a:xfrm>
            <a:off x="4278232" y="6824718"/>
            <a:ext cx="17611452" cy="756817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Восстановление экономической активности</a:t>
            </a:r>
            <a:endParaRPr/>
          </a:p>
        </p:txBody>
      </p:sp>
      <p:sp>
        <p:nvSpPr>
          <p:cNvPr id="461" name="Google Shape;461;p14"/>
          <p:cNvSpPr/>
          <p:nvPr/>
        </p:nvSpPr>
        <p:spPr>
          <a:xfrm>
            <a:off x="1148144" y="7733595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2.3 </a:t>
            </a:r>
            <a:endParaRPr/>
          </a:p>
        </p:txBody>
      </p:sp>
      <p:sp>
        <p:nvSpPr>
          <p:cNvPr id="462" name="Google Shape;462;p14"/>
          <p:cNvSpPr/>
          <p:nvPr/>
        </p:nvSpPr>
        <p:spPr>
          <a:xfrm>
            <a:off x="4278232" y="7735038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Готовность цифровой инфраструктуры</a:t>
            </a:r>
            <a:endParaRPr/>
          </a:p>
        </p:txBody>
      </p:sp>
      <p:sp>
        <p:nvSpPr>
          <p:cNvPr id="463" name="Google Shape;463;p14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4" name="Google Shape;464;p14"/>
          <p:cNvSpPr/>
          <p:nvPr/>
        </p:nvSpPr>
        <p:spPr>
          <a:xfrm>
            <a:off x="1126787" y="2321496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465" name="Google Shape;465;p14"/>
          <p:cNvSpPr/>
          <p:nvPr/>
        </p:nvSpPr>
        <p:spPr>
          <a:xfrm>
            <a:off x="4256875" y="2322939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0" name="Google Shape;470;p15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71" name="Google Shape;471;p15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ЭКОНОМИЧЕСКАЯ АКТИВНОСТЬ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ВОССТАНОВЛЕНИЕ ПОСЛЕ ПАНДЕМИИ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472" name="Google Shape;4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3" name="Google Shape;473;p15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74" name="Google Shape;474;p15"/>
          <p:cNvSpPr/>
          <p:nvPr/>
        </p:nvSpPr>
        <p:spPr>
          <a:xfrm>
            <a:off x="322248" y="1648447"/>
            <a:ext cx="1091196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Рейтинг городов по скорости восстановления экономики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после снятия противоэпидемических ограничений, июн.2020</a:t>
            </a:r>
            <a:endParaRPr/>
          </a:p>
        </p:txBody>
      </p:sp>
      <p:sp>
        <p:nvSpPr>
          <p:cNvPr id="475" name="Google Shape;475;p15"/>
          <p:cNvSpPr/>
          <p:nvPr/>
        </p:nvSpPr>
        <p:spPr>
          <a:xfrm>
            <a:off x="382688" y="12762656"/>
            <a:ext cx="2253850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Google, национальные статистические комитеты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Прим.: * - в случае, если оперативные данные по розничному товарообороту не доступны, используются данные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 Mobility Report о посещаемости торговых точек.</a:t>
            </a:r>
            <a:endParaRPr/>
          </a:p>
        </p:txBody>
      </p:sp>
      <p:sp>
        <p:nvSpPr>
          <p:cNvPr id="476" name="Google Shape;476;p15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77" name="Google Shape;477;p15"/>
          <p:cNvSpPr txBox="1"/>
          <p:nvPr/>
        </p:nvSpPr>
        <p:spPr>
          <a:xfrm>
            <a:off x="11178781" y="1671994"/>
            <a:ext cx="11526387" cy="11162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Во время эпидемии в большинстве мировых городов (за исключением Стокгольма) вводились жесткие противоэпидемические меры, включавшие в т.ч. ограничение на посещение рабочих и общественных мест, использование городского транспорта и др. По мере прохождения пика эпидемии власти городов начали ослаблять введенные ограничения, но скорость восстановления экономики оказалась разной и может быть измерена с учетом: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посещаемости рабочих мест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(30% в расчете индекса восстановления экономической активности): рассчитывается на основе данных Google Mobility Reports и показывает, сколько предприятий вернулись к «обычному» графику работы (отказавшись или заметно сократив дистанционную занятость);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транспортный трафик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(30% в расчете индекса): рассчитывается на основе данных Google Mobility Reports и показывает, насколько в городе восстановился трафик общественного и частного транспорта (относительно уровня «до эпидемии»);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потребительский спрос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(40% в расчете индекса): рассчитывается на основе данных местных статистических управлений по розничному товарообороту* и показывает скорость восстановления потребительского спроса;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быстро экономическая активность восстанавливается в Москве, Стамбуле и азиатских мегаполисах (Шанхай, Сеул), в аутсайдерах – Монреаль, Сингапур и столицы Западной Европы, сильно пострадавшие от пандемии и закрытия границ.</a:t>
            </a:r>
            <a:endParaRPr/>
          </a:p>
        </p:txBody>
      </p:sp>
      <p:graphicFrame>
        <p:nvGraphicFramePr>
          <p:cNvPr id="478" name="Google Shape;478;p15"/>
          <p:cNvGraphicFramePr/>
          <p:nvPr/>
        </p:nvGraphicFramePr>
        <p:xfrm>
          <a:off x="382687" y="3068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{6E3DBB74-B455-4E3B-949F-1F46D23C113B}</a:tableStyleId>
              </a:tblPr>
              <a:tblGrid>
                <a:gridCol w="2159225"/>
                <a:gridCol w="2159225"/>
                <a:gridCol w="2159225"/>
                <a:gridCol w="2159225"/>
                <a:gridCol w="2159225"/>
              </a:tblGrid>
              <a:tr h="59337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Восстановление экономической активности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Посещаемость рабочих мест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Уровень транспортного трафика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Потребительский спрос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15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Москва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Сеул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84,6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Шанхай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87,2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Стамбул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82,6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61,0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Берлин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Стокгольм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81,9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Санкт-Петербург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59,6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Токио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Нью-Йорк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Париж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Пекин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Мадрид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Лондон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3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Сингапур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Монреаль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3" name="Google Shape;483;p1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84" name="Google Shape;484;p16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ЭКОНОМИЧЕСКАЯ АКТИВНОСТЬ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… ДОРОГИ И РАБОТА</a:t>
            </a:r>
            <a:endParaRPr/>
          </a:p>
        </p:txBody>
      </p:sp>
      <p:pic>
        <p:nvPicPr>
          <p:cNvPr descr="Изображение" id="485" name="Google Shape;48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6" name="Google Shape;486;p1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87" name="Google Shape;487;p16"/>
          <p:cNvSpPr/>
          <p:nvPr/>
        </p:nvSpPr>
        <p:spPr>
          <a:xfrm>
            <a:off x="1391369" y="7290048"/>
            <a:ext cx="880241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Изменение посещаемости офисов/производств, </a:t>
            </a:r>
            <a:b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сравнению с обычным уровнем</a:t>
            </a:r>
            <a:endParaRPr/>
          </a:p>
        </p:txBody>
      </p:sp>
      <p:sp>
        <p:nvSpPr>
          <p:cNvPr id="488" name="Google Shape;488;p16"/>
          <p:cNvSpPr txBox="1"/>
          <p:nvPr/>
        </p:nvSpPr>
        <p:spPr>
          <a:xfrm>
            <a:off x="10957672" y="1673424"/>
            <a:ext cx="11219421" cy="8515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пик пандемии пассажиропоток на автодорог снижался на 40-60%, на общественном транспорте – на 50-80%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по сравнению с нормальным уровнем. Постепенная отмена ограничений привела к восстановлению дорожного трафика, в Топ-3 по темпам возвращения к обычному темпу жизни – Стамбул, Сеул и Шанхай. В этих городах пик эпидемии был пройден раньше, чем в большинстве других мировых мегаполисов, что позволило быстрее перейти к снятию ограничений. Москва, где ограничения на передвижение были ослаблены начале июня, занимает 4-е место.  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Рост транспортного трафика в этих городах сопровождался возвращением к обычной модели занятости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(от установившейся в период пандемии дистанционной модели): в Сеуле и Стамбуле посещаемость офисов и рабочих пространств к июню превысила 80% от обычного уровня. Лидерами по темпам восстановления офлайн-форматов занятости являются Берлин, Стамбул и города Восточной Азии, наиболее тяжелой остается ситуация на рынках Мадрида, Лондона и Монреаля.</a:t>
            </a: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1931626" y="1648447"/>
            <a:ext cx="769313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Транспортный трафик в мировых городах,</a:t>
            </a:r>
            <a:b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сравнению с обычным уровнем</a:t>
            </a:r>
            <a:endParaRPr/>
          </a:p>
        </p:txBody>
      </p:sp>
      <p:sp>
        <p:nvSpPr>
          <p:cNvPr id="490" name="Google Shape;490;p16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Google, анализ НИУ ВШЭ</a:t>
            </a:r>
            <a:endParaRPr/>
          </a:p>
        </p:txBody>
      </p:sp>
      <p:sp>
        <p:nvSpPr>
          <p:cNvPr id="491" name="Google Shape;491;p16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492" name="Google Shape;492;p16"/>
          <p:cNvGraphicFramePr/>
          <p:nvPr/>
        </p:nvGraphicFramePr>
        <p:xfrm>
          <a:off x="598712" y="8442696"/>
          <a:ext cx="9720000" cy="46800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493" name="Google Shape;493;p16"/>
          <p:cNvGraphicFramePr/>
          <p:nvPr/>
        </p:nvGraphicFramePr>
        <p:xfrm>
          <a:off x="598712" y="2798270"/>
          <a:ext cx="9719999" cy="4680000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8" name="Google Shape;498;p17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99" name="Google Shape;499;p17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ПОТРЕБИТЕЛЬСКИЙ СПРОС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ВОЗВРАТ РОЗНИЧНЫХ ПРОДАЖ К ДОКРИЗИСНЫМ УРОВНЯМ…</a:t>
            </a:r>
            <a:endParaRPr/>
          </a:p>
        </p:txBody>
      </p:sp>
      <p:pic>
        <p:nvPicPr>
          <p:cNvPr descr="Изображение" id="500" name="Google Shape;50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1" name="Google Shape;501;p17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02" name="Google Shape;502;p17"/>
          <p:cNvSpPr/>
          <p:nvPr/>
        </p:nvSpPr>
        <p:spPr>
          <a:xfrm>
            <a:off x="1218219" y="6858000"/>
            <a:ext cx="91486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Розничные продажи продовольственных товаров</a:t>
            </a:r>
            <a:endParaRPr/>
          </a:p>
        </p:txBody>
      </p:sp>
      <p:sp>
        <p:nvSpPr>
          <p:cNvPr id="503" name="Google Shape;503;p17"/>
          <p:cNvSpPr txBox="1"/>
          <p:nvPr/>
        </p:nvSpPr>
        <p:spPr>
          <a:xfrm>
            <a:off x="11399912" y="1775365"/>
            <a:ext cx="10417141" cy="7530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большинстве мировых городов посещаемость продуктовых магазинов в пик пандемии упала на 20-60%. В мае-июле 2020 г.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после прохождения пика заболеваемости и снятия противоэпидемических ограничений посещаемость продовольственных магазинов начала расти, но пока что не достигла докризисных уровней.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пандемии произошел декаплинг в динамике посещаемости магазинов и потребительской активности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: многие покупатели сократили количество визитов в магазины, выбирая онлайн-площадки, в том числе и при покупке продуктов питания и иных товаров повседневного спроса. 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Как результат,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Москве и Шанхае продажи продуктов питания в июне 2020 г. уже превысили прошлогодний уровень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хотя посещаемость офлайн-форматов пока что остается ниже уровней «до-пандемии».</a:t>
            </a:r>
            <a:endParaRPr/>
          </a:p>
        </p:txBody>
      </p:sp>
      <p:sp>
        <p:nvSpPr>
          <p:cNvPr id="504" name="Google Shape;504;p17"/>
          <p:cNvSpPr/>
          <p:nvPr/>
        </p:nvSpPr>
        <p:spPr>
          <a:xfrm>
            <a:off x="1469944" y="1648447"/>
            <a:ext cx="86164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Посещаемость продовольственных магазинов</a:t>
            </a:r>
            <a:endParaRPr/>
          </a:p>
        </p:txBody>
      </p:sp>
      <p:graphicFrame>
        <p:nvGraphicFramePr>
          <p:cNvPr id="505" name="Google Shape;505;p17"/>
          <p:cNvGraphicFramePr/>
          <p:nvPr/>
        </p:nvGraphicFramePr>
        <p:xfrm>
          <a:off x="898930" y="2294778"/>
          <a:ext cx="9787235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06" name="Google Shape;506;p17"/>
          <p:cNvGraphicFramePr/>
          <p:nvPr/>
        </p:nvGraphicFramePr>
        <p:xfrm>
          <a:off x="818295" y="7504331"/>
          <a:ext cx="9919757" cy="4707591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507" name="Google Shape;507;p17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Google, национальные статистические комитеты</a:t>
            </a:r>
            <a:endParaRPr/>
          </a:p>
        </p:txBody>
      </p:sp>
      <p:sp>
        <p:nvSpPr>
          <p:cNvPr id="508" name="Google Shape;508;p17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3" name="Google Shape;513;p18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14" name="Google Shape;514;p18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ПОТРЕБИТЕЛЬСКИЙ СПРОС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… ПРИ НИЗКОЙ ПОСЕЩАЕМОСТИ</a:t>
            </a:r>
            <a:endParaRPr/>
          </a:p>
        </p:txBody>
      </p:sp>
      <p:pic>
        <p:nvPicPr>
          <p:cNvPr descr="Изображение" id="515" name="Google Shape;51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6" name="Google Shape;516;p18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17" name="Google Shape;517;p18"/>
          <p:cNvSpPr/>
          <p:nvPr/>
        </p:nvSpPr>
        <p:spPr>
          <a:xfrm>
            <a:off x="1114825" y="6858000"/>
            <a:ext cx="93554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Розничные продажи непродовольственных товаров</a:t>
            </a:r>
            <a:endParaRPr/>
          </a:p>
        </p:txBody>
      </p:sp>
      <p:sp>
        <p:nvSpPr>
          <p:cNvPr id="518" name="Google Shape;518;p18"/>
          <p:cNvSpPr txBox="1"/>
          <p:nvPr/>
        </p:nvSpPr>
        <p:spPr>
          <a:xfrm>
            <a:off x="11399912" y="1745432"/>
            <a:ext cx="10417141" cy="7530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Торговля непродовольственными товарами стала одним из наиболее пострадавших секторов экономики в период пандемии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: в большинстве крупных мировых городов в пик эпидемии были закрыты торговые центры и непродовольственные магазины, что привело к кратному падению как посещаемости, так и объема продаж;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Сохраняющиеся ограничения и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медленное возвращение к обычному режиму работы многих магазинов обуславливают сохранение посещаемости торговых центров на низком уровне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(в июле-августе 2020 г. – на 5-40% меньше докризисных уровней), что негативно сказывается на динамике офлайн-продаж.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Как результат, только в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двух мировых городах –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Москве и Шанхае – продажи непродовольственных товаров в июне 2020 г. превысили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прошлого года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endParaRPr/>
          </a:p>
        </p:txBody>
      </p:sp>
      <p:sp>
        <p:nvSpPr>
          <p:cNvPr id="519" name="Google Shape;519;p18"/>
          <p:cNvSpPr/>
          <p:nvPr/>
        </p:nvSpPr>
        <p:spPr>
          <a:xfrm>
            <a:off x="1366550" y="1648447"/>
            <a:ext cx="88232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Посещаемость непродовольственных магазинов</a:t>
            </a:r>
            <a:endParaRPr/>
          </a:p>
        </p:txBody>
      </p:sp>
      <p:graphicFrame>
        <p:nvGraphicFramePr>
          <p:cNvPr id="520" name="Google Shape;520;p18"/>
          <p:cNvGraphicFramePr/>
          <p:nvPr/>
        </p:nvGraphicFramePr>
        <p:xfrm>
          <a:off x="742728" y="2280297"/>
          <a:ext cx="9787235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21" name="Google Shape;521;p18"/>
          <p:cNvGraphicFramePr/>
          <p:nvPr/>
        </p:nvGraphicFramePr>
        <p:xfrm>
          <a:off x="890271" y="7722096"/>
          <a:ext cx="9804553" cy="4707591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522" name="Google Shape;522;p18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Google, национальные статистические комитеты</a:t>
            </a:r>
            <a:endParaRPr/>
          </a:p>
        </p:txBody>
      </p:sp>
      <p:sp>
        <p:nvSpPr>
          <p:cNvPr id="523" name="Google Shape;523;p18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8" name="Google Shape;528;p19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Изображение" id="529" name="Google Shape;52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0" name="Google Shape;530;p19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31" name="Google Shape;531;p19"/>
          <p:cNvSpPr txBox="1"/>
          <p:nvPr/>
        </p:nvSpPr>
        <p:spPr>
          <a:xfrm>
            <a:off x="11399912" y="1673424"/>
            <a:ext cx="10417141" cy="9993119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темпам восстановления потребительского спроса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рассчитываемого как динамика розничного товарооборота Москва уступает лишь Шанхаю заметно опережая все остальные города, в т.ч. и мегаполисы, прошедшие пик эпидемии намного раньше (на 1-2 месяца) Москвы;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лидерах по возвращению к «обычной» посещаемости офисов и рабочих пространств в июне 2020 г. оказались крупные города Азии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(Сеул, Шанхай, Токио) и Стамбул. В аутсайдерах оказался Пекин, в июне столкнувшийся с новой (локальной) вспышкой заболеваемости коронавирусом.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Невысокие показатели Москвы и столиц Западной Европы были связаны с более поздним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(в сравнении со странами АТР)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ослаблением противоэпидемических ограничений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– Москва отменила пропускной режим 09 июня. К началу августа деловая активность в Москве восстановилась на 77% (против 60% в июне);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динамике восстановления городского трафика лидирующие позиции в июне занимали Сеул, Шанхай и Стамбул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Москва находилась на 4-м месте, заметно опережая европейские столицы и страны Северной Америки.</a:t>
            </a:r>
            <a:endParaRPr/>
          </a:p>
        </p:txBody>
      </p:sp>
      <p:sp>
        <p:nvSpPr>
          <p:cNvPr id="532" name="Google Shape;532;p19"/>
          <p:cNvSpPr/>
          <p:nvPr/>
        </p:nvSpPr>
        <p:spPr>
          <a:xfrm>
            <a:off x="1015553" y="1648447"/>
            <a:ext cx="95253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Восстановление потребительского спроса, июн.2020</a:t>
            </a:r>
            <a:endParaRPr b="0" i="0" sz="3600" u="none" cap="none" strike="noStrike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533" name="Google Shape;533;p19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ВОССТАНОВЛЕНИЕ ЭКОНОМИЧЕСКОЙ АКТИВНОСТИ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АЗИЯ НА ПОЛШАГА ВПЕРЕДИ</a:t>
            </a:r>
            <a:endParaRPr/>
          </a:p>
        </p:txBody>
      </p:sp>
      <p:sp>
        <p:nvSpPr>
          <p:cNvPr id="534" name="Google Shape;534;p19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Google, национальные статистические комитеты, анализ НИУ ВШЭ</a:t>
            </a:r>
            <a:endParaRPr/>
          </a:p>
        </p:txBody>
      </p:sp>
      <p:sp>
        <p:nvSpPr>
          <p:cNvPr id="535" name="Google Shape;535;p19"/>
          <p:cNvSpPr/>
          <p:nvPr/>
        </p:nvSpPr>
        <p:spPr>
          <a:xfrm>
            <a:off x="572565" y="6931749"/>
            <a:ext cx="103813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Посещаемость офисов и рабочих пространств, июн2020</a:t>
            </a:r>
            <a:endParaRPr/>
          </a:p>
        </p:txBody>
      </p:sp>
      <p:sp>
        <p:nvSpPr>
          <p:cNvPr id="536" name="Google Shape;536;p19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537" name="Google Shape;537;p19"/>
          <p:cNvGraphicFramePr/>
          <p:nvPr/>
        </p:nvGraphicFramePr>
        <p:xfrm>
          <a:off x="921352" y="2317276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38" name="Google Shape;538;p19"/>
          <p:cNvGraphicFramePr/>
          <p:nvPr/>
        </p:nvGraphicFramePr>
        <p:xfrm>
          <a:off x="921352" y="7603401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3" name="Google Shape;63;p2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МИРОВЫЕ ГОРОДА: ЭФФЕКТИВНОСТЬ МЕР ЭКОНОМИЧЕСКОЙ ПОЛИТИКИ В ПЕРИОД И НА ВЫХОДЕ ИЗ КОРОНАКРИЗИСА</a:t>
            </a:r>
            <a:endParaRPr b="1" i="0" sz="32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ВЫВОДЫ</a:t>
            </a:r>
            <a:endParaRPr/>
          </a:p>
        </p:txBody>
      </p:sp>
      <p:pic>
        <p:nvPicPr>
          <p:cNvPr descr="Изображение" id="64" name="Google Shape;6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Google Shape;65;p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6" name="Google Shape;66;p2"/>
          <p:cNvSpPr/>
          <p:nvPr/>
        </p:nvSpPr>
        <p:spPr>
          <a:xfrm>
            <a:off x="765233" y="13050688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анализ НИУ ВШЭ</a:t>
            </a:r>
            <a:endParaRPr/>
          </a:p>
        </p:txBody>
      </p:sp>
      <p:sp>
        <p:nvSpPr>
          <p:cNvPr id="67" name="Google Shape;67;p2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8" name="Google Shape;68;p2"/>
          <p:cNvSpPr txBox="1"/>
          <p:nvPr/>
        </p:nvSpPr>
        <p:spPr>
          <a:xfrm>
            <a:off x="670720" y="2663265"/>
            <a:ext cx="21602400" cy="845423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b="1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 (3-е место в рейтинге), наряду с Сеулом, Шанхаем и Сингапуром входит число мировых городов, проводивших наиболее эффективную и взвешенную в период пандемии коронавируса экономическую политику.</a:t>
            </a:r>
            <a:r>
              <a:rPr b="0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При этом уровень заболеваемости коронавирусом в азиатских мегаполисах был кратно ниже, чем в Москве, а пик эпидемии был пройден на 1-2 месяца раньше. Это позволило раньше начать постепенное ослабление противоэпидемических ограничений и «перезапуск» экономики. Успешность Москвы, Шанхая и Сингапура была, в первую очередь, связана с сохранением стабильной ситуации на рынке труда и быстрым «перезапуском» экономики после отмены коронавирусных ограничений.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b="1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Топ-5 наряду с городами Восточной Азии и Москвой вошел также Стокгольм </a:t>
            </a:r>
            <a:r>
              <a:rPr b="0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– благодаря минимальным ограничениям на работу предприятий и передвижение граждан экономика шведской столицы в меньшей степени пострадала от последствий коронавируса, но из-за этого Стокгольм потерял 0,24% своего населения (2,38 тыс. чел.) – в 6 раз больше, чем, например, в Москве.</a:t>
            </a:r>
            <a:endParaRPr b="0" i="0" sz="3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b="1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большинстве мировых городов основной объем господдержки был обеспечен за счет мер, финансируемых на национальном уровне</a:t>
            </a:r>
            <a:r>
              <a:rPr b="0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 Исключением стала мэрия Пекина, принявшая амбициозную программу поддержки бизнеса и граждан. </a:t>
            </a:r>
            <a:r>
              <a:rPr b="1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абсолютном выражении пакет помощи экономики, принятый в Москве на городском уровне </a:t>
            </a:r>
            <a:r>
              <a:rPr b="0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(1,4 млрд долл.), </a:t>
            </a:r>
            <a:r>
              <a:rPr b="1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сравним с объемом антикризисного финансирования в Мадриде, Берлине и Токио</a:t>
            </a:r>
            <a:r>
              <a:rPr b="0" i="0" lang="ru-RU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3" name="Google Shape;543;p20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44" name="Google Shape;544;p20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545" name="Google Shape;54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6" name="Google Shape;546;p20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47" name="Google Shape;547;p20"/>
          <p:cNvSpPr/>
          <p:nvPr/>
        </p:nvSpPr>
        <p:spPr>
          <a:xfrm>
            <a:off x="1148144" y="5914058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2.1 </a:t>
            </a:r>
            <a:endParaRPr/>
          </a:p>
        </p:txBody>
      </p:sp>
      <p:sp>
        <p:nvSpPr>
          <p:cNvPr id="548" name="Google Shape;548;p20"/>
          <p:cNvSpPr/>
          <p:nvPr/>
        </p:nvSpPr>
        <p:spPr>
          <a:xfrm>
            <a:off x="4278232" y="5915501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Ситуация на рынке труда</a:t>
            </a:r>
            <a:endParaRPr/>
          </a:p>
        </p:txBody>
      </p:sp>
      <p:sp>
        <p:nvSpPr>
          <p:cNvPr id="549" name="Google Shape;549;p20"/>
          <p:cNvSpPr/>
          <p:nvPr/>
        </p:nvSpPr>
        <p:spPr>
          <a:xfrm>
            <a:off x="1136339" y="4119102"/>
            <a:ext cx="2408384" cy="151652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550" name="Google Shape;550;p20"/>
          <p:cNvSpPr/>
          <p:nvPr/>
        </p:nvSpPr>
        <p:spPr>
          <a:xfrm>
            <a:off x="4266427" y="4120545"/>
            <a:ext cx="17611452" cy="1514314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1" i="0" sz="3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1" name="Google Shape;551;p20"/>
          <p:cNvSpPr/>
          <p:nvPr/>
        </p:nvSpPr>
        <p:spPr>
          <a:xfrm>
            <a:off x="1136339" y="8797864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552" name="Google Shape;552;p20"/>
          <p:cNvSpPr/>
          <p:nvPr/>
        </p:nvSpPr>
        <p:spPr>
          <a:xfrm>
            <a:off x="4266427" y="8799307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3" name="Google Shape;553;p20"/>
          <p:cNvSpPr/>
          <p:nvPr/>
        </p:nvSpPr>
        <p:spPr>
          <a:xfrm>
            <a:off x="1148144" y="6823275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2.2 </a:t>
            </a:r>
            <a:endParaRPr/>
          </a:p>
        </p:txBody>
      </p:sp>
      <p:sp>
        <p:nvSpPr>
          <p:cNvPr id="554" name="Google Shape;554;p20"/>
          <p:cNvSpPr/>
          <p:nvPr/>
        </p:nvSpPr>
        <p:spPr>
          <a:xfrm>
            <a:off x="4278232" y="6824718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Восстановление экономической активности</a:t>
            </a:r>
            <a:endParaRPr/>
          </a:p>
        </p:txBody>
      </p:sp>
      <p:sp>
        <p:nvSpPr>
          <p:cNvPr id="555" name="Google Shape;555;p20"/>
          <p:cNvSpPr/>
          <p:nvPr/>
        </p:nvSpPr>
        <p:spPr>
          <a:xfrm>
            <a:off x="1148144" y="7733595"/>
            <a:ext cx="2408384" cy="757920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2.3 </a:t>
            </a:r>
            <a:endParaRPr/>
          </a:p>
        </p:txBody>
      </p:sp>
      <p:sp>
        <p:nvSpPr>
          <p:cNvPr id="556" name="Google Shape;556;p20"/>
          <p:cNvSpPr/>
          <p:nvPr/>
        </p:nvSpPr>
        <p:spPr>
          <a:xfrm>
            <a:off x="4278232" y="7735038"/>
            <a:ext cx="17611452" cy="756817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Готовность цифровой инфраструктуры</a:t>
            </a:r>
            <a:endParaRPr/>
          </a:p>
        </p:txBody>
      </p:sp>
      <p:sp>
        <p:nvSpPr>
          <p:cNvPr id="557" name="Google Shape;557;p20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58" name="Google Shape;558;p20"/>
          <p:cNvSpPr/>
          <p:nvPr/>
        </p:nvSpPr>
        <p:spPr>
          <a:xfrm>
            <a:off x="1126787" y="2321496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559" name="Google Shape;559;p20"/>
          <p:cNvSpPr/>
          <p:nvPr/>
        </p:nvSpPr>
        <p:spPr>
          <a:xfrm>
            <a:off x="4256875" y="2322939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4" name="Google Shape;564;p21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65" name="Google Shape;565;p21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ЦИФРОВАЯ ИНФРАСТРУКТУРА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ИНТЕРНЕТ И УСЛУГИ ОНЛАЙН</a:t>
            </a:r>
            <a:endParaRPr/>
          </a:p>
        </p:txBody>
      </p:sp>
      <p:pic>
        <p:nvPicPr>
          <p:cNvPr descr="Изображение" id="566" name="Google Shape;5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7" name="Google Shape;567;p21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68" name="Google Shape;568;p21"/>
          <p:cNvSpPr/>
          <p:nvPr/>
        </p:nvSpPr>
        <p:spPr>
          <a:xfrm>
            <a:off x="441669" y="1648447"/>
            <a:ext cx="1067311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Рейтинг городов по готовности цифровой инфраструктуры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к работе в период пандемии коронавируса, 2К2020</a:t>
            </a:r>
            <a:endParaRPr/>
          </a:p>
        </p:txBody>
      </p:sp>
      <p:sp>
        <p:nvSpPr>
          <p:cNvPr id="569" name="Google Shape;569;p21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bandwidthplace.com, IMD, SUTD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1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571" name="Google Shape;571;p21"/>
          <p:cNvGraphicFramePr/>
          <p:nvPr/>
        </p:nvGraphicFramePr>
        <p:xfrm>
          <a:off x="645273" y="31628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{6E3DBB74-B455-4E3B-949F-1F46D23C113B}</a:tableStyleId>
              </a:tblPr>
              <a:tblGrid>
                <a:gridCol w="2562650"/>
                <a:gridCol w="2562650"/>
                <a:gridCol w="2562650"/>
                <a:gridCol w="2562650"/>
              </a:tblGrid>
              <a:tr h="6092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Готовность цифровой инфраструктуры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Скорость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интернета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Качество онлайн-сервисов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38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Москва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Сингапур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84,7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Сеул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71,6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Пекин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Стокгольм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Шанхай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Токио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Париж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Мадрид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Санкт-Петербург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Стамбул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Нью-Йорк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Лондон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Монреаль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3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Берлин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572" name="Google Shape;572;p21"/>
          <p:cNvSpPr txBox="1"/>
          <p:nvPr/>
        </p:nvSpPr>
        <p:spPr>
          <a:xfrm>
            <a:off x="11183888" y="1745432"/>
            <a:ext cx="10921197" cy="9870009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Доступность онлайн-услуг и развитость цифровой инфраструктуры оказались критически важными как для работы городских и экстренных служб, коммерческих компаний в период пандемии, так и для обеспечения комфорта и безопасности простых граждан. Для оценки того, насколько города были готовы к активному использованию цифровых технологий анализируется: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средняя скорость интернета в период пандемии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(50% в расчете индекса готовности цифровой инфраструктуры): рассчитывается как простое среднее скорости мобильного и десктопного интернета и отражает возможность (и быстроту) доступа к цифровым онлайн-услугам в период пандемии;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качество онлайн-сервисов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(50% в расчете индекса): рассчитывается как простое среднее бальных оценок подиндексов из Smart Cities Index 2019, отражающих качество работы онлайн-систем, эффективность работы медицинских онлайн-сервисов и качество систем видеонаблюдения.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готовой к работе в условиях пандемии оказалась цифровая инфраструктура азиатских мегаполисов (Сингапур, Сеул, Пекин), вне АТР лидирующие позиции занимают Стокгольм, Москва и Париж.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7" name="Google Shape;577;p2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78" name="Google Shape;578;p22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ЦИФРОВАЯ ИНФРАСТРУКТУРА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ИНТЕРНЕТ: СТАБИЛЬНОСТЬ И СКОРОСТЬ</a:t>
            </a:r>
            <a:endParaRPr/>
          </a:p>
        </p:txBody>
      </p:sp>
      <p:pic>
        <p:nvPicPr>
          <p:cNvPr descr="Изображение" id="579" name="Google Shape;57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0" name="Google Shape;580;p22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81" name="Google Shape;581;p22"/>
          <p:cNvSpPr/>
          <p:nvPr/>
        </p:nvSpPr>
        <p:spPr>
          <a:xfrm>
            <a:off x="2055006" y="6858000"/>
            <a:ext cx="74751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Средняя скорость мобильного интернета</a:t>
            </a:r>
            <a:endParaRPr/>
          </a:p>
        </p:txBody>
      </p:sp>
      <p:sp>
        <p:nvSpPr>
          <p:cNvPr id="582" name="Google Shape;582;p22"/>
          <p:cNvSpPr txBox="1"/>
          <p:nvPr/>
        </p:nvSpPr>
        <p:spPr>
          <a:xfrm>
            <a:off x="11399912" y="1745432"/>
            <a:ext cx="10417141" cy="900823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пандемии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как для городских служб, так и бизнеса и жителей мегаполиса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заметно выросла важность стабильной работы цифровых сервисов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надежного и стабильного доступа к сети Интернет;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Традиционно наиболее высокой остается скорость десктопного интернета в городах Восточной Азии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(Сингапур, Сеул, Токио)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 Северной Европы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при этом в Китае и Центральной Европе средняя скорость десктопного интернета в 1П2020 не превышала 20-25 МБс.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быстрый мобильный интернет был доступен в городах Восточной Азии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(Сеул, Токио)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 Северной Европы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(Париж), США, при низких показателях в Китае, Турции и ФРГ.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 как по скорости десктопного, так и мобильного интернета находится в середине рейтинга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при относительно небольших различиях в средней скорости загрузки и отдачи (не более 1,4-1,5 раз против 2-5 раз по другим городам), что создавало хорошие условия для работы городских служб и бизнеса в период пандемии.</a:t>
            </a:r>
            <a:endParaRPr/>
          </a:p>
        </p:txBody>
      </p:sp>
      <p:sp>
        <p:nvSpPr>
          <p:cNvPr id="583" name="Google Shape;583;p22"/>
          <p:cNvSpPr/>
          <p:nvPr/>
        </p:nvSpPr>
        <p:spPr>
          <a:xfrm>
            <a:off x="1526079" y="1648447"/>
            <a:ext cx="85042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Средняя скорость широкополосного интернета</a:t>
            </a:r>
            <a:endParaRPr/>
          </a:p>
        </p:txBody>
      </p:sp>
      <p:sp>
        <p:nvSpPr>
          <p:cNvPr id="584" name="Google Shape;584;p22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bandwidthplace.com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2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586" name="Google Shape;586;p22"/>
          <p:cNvGraphicFramePr/>
          <p:nvPr/>
        </p:nvGraphicFramePr>
        <p:xfrm>
          <a:off x="1065368" y="7504331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87" name="Google Shape;587;p22"/>
          <p:cNvGraphicFramePr/>
          <p:nvPr/>
        </p:nvGraphicFramePr>
        <p:xfrm>
          <a:off x="1065368" y="2222417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2" name="Google Shape;592;p23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Изображение" id="593" name="Google Shape;59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23"/>
          <p:cNvSpPr txBox="1"/>
          <p:nvPr/>
        </p:nvSpPr>
        <p:spPr>
          <a:xfrm>
            <a:off x="11351898" y="1745432"/>
            <a:ext cx="10417141" cy="9069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пандемии доступность государственных услуг онлайн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качество систем интеллектуального мониторинга и управления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стали важным фактором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только в борьбе с эпидемией, но и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эффективного управления городским хозяйством.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Готовность городской цифровой инфраструктуры к борьбе с пандемией оценивается на основе данных индекса Global Smart Cities 2019, в том числе:</a:t>
            </a:r>
            <a:endParaRPr/>
          </a:p>
          <a:p>
            <a:pPr indent="-43815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1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работы онлайн-систем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(Online reporting of city maintenance problems);</a:t>
            </a:r>
            <a:endParaRPr/>
          </a:p>
          <a:p>
            <a:pPr indent="-43815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1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систем видеомониторинга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(CCTV cameras);</a:t>
            </a:r>
            <a:endParaRPr/>
          </a:p>
          <a:p>
            <a:pPr indent="-43815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1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Работа систем онлайн-записи в медучреждениях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(Arranging medical appointments online);</a:t>
            </a:r>
            <a:endParaRPr/>
          </a:p>
          <a:p>
            <a:pPr indent="-43815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1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Система онлайн-госуслуг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(Processing Identification Documents online).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 является одним из мировых лидеров по уровню развития городской цифровой инфраструктуры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заметно опережая большинство европейских столиц и крупнейшие города США и Канады.</a:t>
            </a:r>
            <a:endParaRPr/>
          </a:p>
        </p:txBody>
      </p:sp>
      <p:sp>
        <p:nvSpPr>
          <p:cNvPr id="595" name="Google Shape;595;p23"/>
          <p:cNvSpPr/>
          <p:nvPr/>
        </p:nvSpPr>
        <p:spPr>
          <a:xfrm>
            <a:off x="602758" y="1648447"/>
            <a:ext cx="103509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работы систем видео-мониторинга, 2019</a:t>
            </a:r>
            <a:endParaRPr/>
          </a:p>
        </p:txBody>
      </p:sp>
      <p:sp>
        <p:nvSpPr>
          <p:cNvPr id="596" name="Google Shape;596;p23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Источник: IMD, SUTD, анализ НИУ ВШЭ</a:t>
            </a:r>
            <a:endParaRPr/>
          </a:p>
        </p:txBody>
      </p:sp>
      <p:graphicFrame>
        <p:nvGraphicFramePr>
          <p:cNvPr id="597" name="Google Shape;597;p23"/>
          <p:cNvGraphicFramePr/>
          <p:nvPr/>
        </p:nvGraphicFramePr>
        <p:xfrm>
          <a:off x="826952" y="2537520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598" name="Google Shape;598;p23"/>
          <p:cNvSpPr/>
          <p:nvPr/>
        </p:nvSpPr>
        <p:spPr>
          <a:xfrm>
            <a:off x="884332" y="6931749"/>
            <a:ext cx="9757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работы систем госуслуг онлайн, 2019</a:t>
            </a:r>
            <a:endParaRPr/>
          </a:p>
        </p:txBody>
      </p:sp>
      <p:graphicFrame>
        <p:nvGraphicFramePr>
          <p:cNvPr id="599" name="Google Shape;599;p23"/>
          <p:cNvGraphicFramePr/>
          <p:nvPr/>
        </p:nvGraphicFramePr>
        <p:xfrm>
          <a:off x="765233" y="7556326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600" name="Google Shape;600;p23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ЦИФРОВАЯ ИНФРАСТРУКТУРА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КАЧЕСТВО ОНЛАЙН-СЕРВИСОВ</a:t>
            </a:r>
            <a:endParaRPr/>
          </a:p>
        </p:txBody>
      </p:sp>
      <p:cxnSp>
        <p:nvCxnSpPr>
          <p:cNvPr id="601" name="Google Shape;601;p23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02" name="Google Shape;602;p23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7" name="Google Shape;607;p24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Изображение" id="608" name="Google Shape;60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9" name="Google Shape;609;p24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10" name="Google Shape;610;p24"/>
          <p:cNvSpPr txBox="1"/>
          <p:nvPr/>
        </p:nvSpPr>
        <p:spPr>
          <a:xfrm>
            <a:off x="11399912" y="1673424"/>
            <a:ext cx="10417141" cy="863890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скорости мобильного/десктопного интернета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рассчитываемого как простое среднее:</a:t>
            </a:r>
            <a:endParaRPr/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декстопного интернета,</a:t>
            </a:r>
            <a:endParaRPr/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мобильного интернета,</a:t>
            </a:r>
            <a:endParaRPr/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 опережает Берлин, Лондон и китайские мегаполисы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уступая однако мировым городам Восточной Азии (Сеулу, Токио) и Нью-Йорку;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уровню готовности цифровой инфраструктуры к работе в период эпидемии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оцениваемого как среднее частных подиндексов по:</a:t>
            </a:r>
            <a:endParaRPr/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эффективности работы онлайн-систем (25%);</a:t>
            </a:r>
            <a:endParaRPr b="0" i="0" sz="28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эффективности систем видеомониторинга (25%);</a:t>
            </a:r>
            <a:endParaRPr/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работе систем онлайн-записи в медучреждениях (25%);</a:t>
            </a:r>
            <a:endParaRPr b="0" i="0" sz="28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4572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системе онлайн-госуслуг (25%);</a:t>
            </a:r>
            <a:endParaRPr/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 находится на 4-м месте среди крупных мировых городов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уступая лишь Сингапуру и китайским мегаполисам, и заметно опережая крупнейшие города Европы и Северной Америки.</a:t>
            </a:r>
            <a:endParaRPr/>
          </a:p>
        </p:txBody>
      </p:sp>
      <p:sp>
        <p:nvSpPr>
          <p:cNvPr id="611" name="Google Shape;611;p24"/>
          <p:cNvSpPr/>
          <p:nvPr/>
        </p:nvSpPr>
        <p:spPr>
          <a:xfrm>
            <a:off x="1010730" y="1648447"/>
            <a:ext cx="95349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Скорость мобильного и десктопного интернета, 2020</a:t>
            </a:r>
            <a:endParaRPr/>
          </a:p>
        </p:txBody>
      </p:sp>
      <p:sp>
        <p:nvSpPr>
          <p:cNvPr id="612" name="Google Shape;612;p24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ЦИФРОВАЯ ИНФРАСТРУКТУРА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ГОТОВНОСТЬ ЦИФРОВОЙ ИНФРАСТРУКТУРЫ</a:t>
            </a:r>
            <a:endParaRPr/>
          </a:p>
        </p:txBody>
      </p:sp>
      <p:sp>
        <p:nvSpPr>
          <p:cNvPr id="613" name="Google Shape;613;p24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IMD, SUTD, анализ НИУ ВШЭ</a:t>
            </a:r>
            <a:endParaRPr/>
          </a:p>
        </p:txBody>
      </p:sp>
      <p:sp>
        <p:nvSpPr>
          <p:cNvPr id="614" name="Google Shape;614;p24"/>
          <p:cNvSpPr/>
          <p:nvPr/>
        </p:nvSpPr>
        <p:spPr>
          <a:xfrm>
            <a:off x="762509" y="6931749"/>
            <a:ext cx="100014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Готовность городской цифровой инфраструктуры, 2019</a:t>
            </a:r>
            <a:endParaRPr/>
          </a:p>
        </p:txBody>
      </p:sp>
      <p:sp>
        <p:nvSpPr>
          <p:cNvPr id="615" name="Google Shape;615;p24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616" name="Google Shape;616;p24"/>
          <p:cNvGraphicFramePr/>
          <p:nvPr/>
        </p:nvGraphicFramePr>
        <p:xfrm>
          <a:off x="921352" y="2249488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17" name="Google Shape;617;p24"/>
          <p:cNvGraphicFramePr/>
          <p:nvPr/>
        </p:nvGraphicFramePr>
        <p:xfrm>
          <a:off x="893157" y="7623017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2" name="Google Shape;622;p25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23" name="Google Shape;623;p25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624" name="Google Shape;62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5" name="Google Shape;625;p25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26" name="Google Shape;626;p25"/>
          <p:cNvSpPr/>
          <p:nvPr/>
        </p:nvSpPr>
        <p:spPr>
          <a:xfrm>
            <a:off x="1136339" y="5055206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627" name="Google Shape;627;p25"/>
          <p:cNvSpPr/>
          <p:nvPr/>
        </p:nvSpPr>
        <p:spPr>
          <a:xfrm>
            <a:off x="4266427" y="5056649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8" name="Google Shape;628;p25"/>
          <p:cNvSpPr/>
          <p:nvPr/>
        </p:nvSpPr>
        <p:spPr>
          <a:xfrm>
            <a:off x="1136339" y="6853648"/>
            <a:ext cx="2408384" cy="151652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629" name="Google Shape;629;p25"/>
          <p:cNvSpPr/>
          <p:nvPr/>
        </p:nvSpPr>
        <p:spPr>
          <a:xfrm>
            <a:off x="4266427" y="6855091"/>
            <a:ext cx="17611452" cy="1514314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1" i="0" sz="3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0" name="Google Shape;630;p25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31" name="Google Shape;631;p25"/>
          <p:cNvSpPr/>
          <p:nvPr/>
        </p:nvSpPr>
        <p:spPr>
          <a:xfrm>
            <a:off x="1126787" y="3257600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632" name="Google Shape;632;p25"/>
          <p:cNvSpPr/>
          <p:nvPr/>
        </p:nvSpPr>
        <p:spPr>
          <a:xfrm>
            <a:off x="4256875" y="3259043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7" name="Google Shape;637;p2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Изображение" id="638" name="Google Shape;63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9" name="Google Shape;639;p2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40" name="Google Shape;640;p26"/>
          <p:cNvSpPr txBox="1"/>
          <p:nvPr/>
        </p:nvSpPr>
        <p:spPr>
          <a:xfrm>
            <a:off x="11567947" y="1670833"/>
            <a:ext cx="10417141" cy="10731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Для оценки общего объема финансирования использовались данные, опубликованные в открытых источниках: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нормативные акты и постановления, пресс-релизы органов власти и сообщения в СМИ. Эти цифры могут отличаться от фактического финансирования из-за того, что: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все меры будут реализованы и полностью профинансированы;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некоторым из заявленных мер неизвестно финансирование;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для всех мер известно региональное распределение финансирования господдержки, утвержденных на национальном уровне: далее предполагается, что объем получаемого городами финансирования пропорционален доле в ВРП/населении;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учитывается государственная помощь финансовому сектору (включая меры центральных банков).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большинстве мировых городов основной объем господдержки был обеспечен за счет мер, финансируемых на национальном уровне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исключением стала мэрия Пекина, принявшая амбициозную программу поддержки бизнеса и граждан.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абсолютном выражении пакет помощи экономики, принятый в Москве на городском уровне, сравним с объемом антикризисного финансирования в Мадриде, Берлине и Токио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endParaRPr/>
          </a:p>
        </p:txBody>
      </p:sp>
      <p:sp>
        <p:nvSpPr>
          <p:cNvPr id="641" name="Google Shape;641;p26"/>
          <p:cNvSpPr/>
          <p:nvPr/>
        </p:nvSpPr>
        <p:spPr>
          <a:xfrm>
            <a:off x="1385844" y="1648447"/>
            <a:ext cx="878477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Финансирование мер на городском уровне, 2020</a:t>
            </a:r>
            <a:endParaRPr/>
          </a:p>
        </p:txBody>
      </p:sp>
      <p:sp>
        <p:nvSpPr>
          <p:cNvPr id="642" name="Google Shape;642;p26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ГОСУДАРСТВЕННАЯ ПОДДЕРЖКА В ПЕРИОД ПАНДЕМИИ</a:t>
            </a:r>
            <a:endParaRPr b="1" i="0" sz="32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МИЛЛИАРДЫ ДОЛЛАРОВ НОВЫХ РАСХОДОВ</a:t>
            </a:r>
            <a:endParaRPr/>
          </a:p>
        </p:txBody>
      </p:sp>
      <p:sp>
        <p:nvSpPr>
          <p:cNvPr id="643" name="Google Shape;643;p26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IMD, SUTD, анализ НИУ ВШЭ</a:t>
            </a:r>
            <a:endParaRPr/>
          </a:p>
        </p:txBody>
      </p:sp>
      <p:sp>
        <p:nvSpPr>
          <p:cNvPr id="644" name="Google Shape;644;p26"/>
          <p:cNvSpPr/>
          <p:nvPr/>
        </p:nvSpPr>
        <p:spPr>
          <a:xfrm>
            <a:off x="2025675" y="6931749"/>
            <a:ext cx="74751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Финансирование мер на национальном и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городском уровне, 2020</a:t>
            </a:r>
            <a:endParaRPr/>
          </a:p>
        </p:txBody>
      </p:sp>
      <p:sp>
        <p:nvSpPr>
          <p:cNvPr id="645" name="Google Shape;645;p26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646" name="Google Shape;646;p26"/>
          <p:cNvGraphicFramePr/>
          <p:nvPr/>
        </p:nvGraphicFramePr>
        <p:xfrm>
          <a:off x="1246784" y="8061458"/>
          <a:ext cx="9902496" cy="470759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47" name="Google Shape;647;p26"/>
          <p:cNvGraphicFramePr/>
          <p:nvPr/>
        </p:nvGraphicFramePr>
        <p:xfrm>
          <a:off x="777487" y="2321496"/>
          <a:ext cx="9902496" cy="4707591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2" name="Google Shape;652;g93c55b4fd1_0_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53" name="Google Shape;653;g93c55b4fd1_0_6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Кейсы крупнейших городов мира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654" name="Google Shape;654;g93c55b4fd1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5" name="Google Shape;655;g93c55b4fd1_0_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56" name="Google Shape;656;g93c55b4fd1_0_6"/>
          <p:cNvSpPr/>
          <p:nvPr/>
        </p:nvSpPr>
        <p:spPr>
          <a:xfrm>
            <a:off x="1136339" y="5055206"/>
            <a:ext cx="2408400" cy="151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657" name="Google Shape;657;g93c55b4fd1_0_6"/>
          <p:cNvSpPr/>
          <p:nvPr/>
        </p:nvSpPr>
        <p:spPr>
          <a:xfrm>
            <a:off x="4266427" y="5056649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8" name="Google Shape;658;g93c55b4fd1_0_6"/>
          <p:cNvSpPr/>
          <p:nvPr/>
        </p:nvSpPr>
        <p:spPr>
          <a:xfrm>
            <a:off x="1136339" y="6853648"/>
            <a:ext cx="2408400" cy="151650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659" name="Google Shape;659;g93c55b4fd1_0_6"/>
          <p:cNvSpPr/>
          <p:nvPr/>
        </p:nvSpPr>
        <p:spPr>
          <a:xfrm>
            <a:off x="4266427" y="6855091"/>
            <a:ext cx="17611500" cy="151440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1" i="0" sz="3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0" name="Google Shape;660;g93c55b4fd1_0_6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61" name="Google Shape;661;g93c55b4fd1_0_6"/>
          <p:cNvSpPr/>
          <p:nvPr/>
        </p:nvSpPr>
        <p:spPr>
          <a:xfrm>
            <a:off x="1126787" y="3257600"/>
            <a:ext cx="2408400" cy="151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662" name="Google Shape;662;g93c55b4fd1_0_6"/>
          <p:cNvSpPr/>
          <p:nvPr/>
        </p:nvSpPr>
        <p:spPr>
          <a:xfrm>
            <a:off x="4256875" y="3259043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  <p:sp>
        <p:nvSpPr>
          <p:cNvPr id="663" name="Google Shape;663;g93c55b4fd1_0_6"/>
          <p:cNvSpPr/>
          <p:nvPr/>
        </p:nvSpPr>
        <p:spPr>
          <a:xfrm>
            <a:off x="4256875" y="8653543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lang="ru-RU" sz="3800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Кейсы крупнейших городов мира: Париж, Лондон, Нью-Йорк, Мадрид, Сингапур, Токио, Сеул, Пекин, Шанхай, Стамбул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8" name="Google Shape;668;g93c55b4fd1_0_2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69" name="Google Shape;669;g93c55b4fd1_0_20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Париж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12 млн жителей, 19% населения Франции, ВРП 850 млрд. долл.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670" name="Google Shape;670;g93c55b4fd1_0_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1" name="Google Shape;671;g93c55b4fd1_0_2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72" name="Google Shape;672;g93c55b4fd1_0_20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73" name="Google Shape;673;g93c55b4fd1_0_20"/>
          <p:cNvSpPr txBox="1"/>
          <p:nvPr/>
        </p:nvSpPr>
        <p:spPr>
          <a:xfrm>
            <a:off x="622725" y="1979175"/>
            <a:ext cx="93192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микропредприятия, предприятия малого бизнеса;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туристические и рекреационные объекты, объекты искусства и культуры;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незащищенные слои населения (пожилые, семьи с детьми, студенты, мигранты)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674" name="Google Shape;674;g93c55b4fd1_0_20"/>
          <p:cNvGraphicFramePr/>
          <p:nvPr/>
        </p:nvGraphicFramePr>
        <p:xfrm>
          <a:off x="622725" y="43238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2466300"/>
                <a:gridCol w="13946150"/>
              </a:tblGrid>
              <a:tr h="460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 мэрии Парижа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328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следование целям устойчивого развития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мобилизация сети гражданской солидарности (aris volunteers) для проверки пожилых людей или использование средств связи для повышения осведомленности о мерах профилактики;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еженедельные совещания с профессиональными союзами, торговыми ассоциациями и экономическими партнерами.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587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преодоление экономических последствий пандемии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сельскохозяйственных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производителей - организационная логистическая помощь для организации поставок товаров на некоторые открытые рынки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разработан 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план поддержки местных производителей, предприятий  культуры и пр.::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6 миллионов евро инвестиций в локальные предприятия,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самозанятых ремесленников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культурные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организации и молодые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инновационные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фирмы; 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5 миллионов евро  -  поддержка предприятий сектора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туризма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  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4 миллиона евро -  для  поддержки участников </a:t>
                      </a:r>
                      <a:r>
                        <a:rPr b="1" i="1"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социальной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и основанной на солидарности экономики;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каждые 9 из 10 поставщиков услуг городу будут выбираться из МСП;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замораживание арендной платы, сервисных платежей, дорожного налога и других муниципальных налогов для бизнеса и НКО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324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преодоление социальных последствий пандемии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единовременные субсидии 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от 50 до 150 евро в месяц на нуждающуюся семью (и дополнительно 50 евро на второго и третьего ребенка);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скидки на питание в столовых для нуждающихся граждан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71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предотвращение серьезных последствий пандемий в будущем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000"/>
                        <a:buFont typeface="Arial Narrow"/>
                        <a:buChar char="-"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разработка (возможной) системы 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“15-minute city” - город как совокупность самодостаточных районов, в которых услуги, рабочие места и удобства - в нескольких минутах ходьбы: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дороги для пешеходов, расширение зон велосипедного транспорта; локализованные коммерческие и общественные центры, многоцелевые общественные здания, открытие магазинчиков в жилых районах. Помощь в переводе на удаленную работу.</a:t>
                      </a:r>
                      <a:endParaRPr sz="20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75" name="Google Shape;675;g93c55b4fd1_0_20"/>
          <p:cNvSpPr txBox="1"/>
          <p:nvPr/>
        </p:nvSpPr>
        <p:spPr>
          <a:xfrm>
            <a:off x="17734250" y="4650788"/>
            <a:ext cx="5745000" cy="54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Франция: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Национальный “Фонд солидарности”для помощи малому бизнесу: выделение грантов, инвестирование (1,5 млрд евро);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Займы под гарантии государства - для бизнеса любого размера, но не бизнесу в сфере недвижимости, не кредитным и не финансовым учреждениям (в пределах 300 млрд.евро);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Перенос времени уплаты налогов и налоговые льготы - до 48,5 млрд.евро;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изменение правил возврата денежных средств за неиспользованные билеты (ваучеры);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“Помощь лавочникам и торговцам Парижа” - единовременные выплаты до 1250 евро на самозанятого. 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76" name="Google Shape;676;g93c55b4fd1_0_20"/>
          <p:cNvSpPr txBox="1"/>
          <p:nvPr/>
        </p:nvSpPr>
        <p:spPr>
          <a:xfrm>
            <a:off x="17781800" y="11265600"/>
            <a:ext cx="5649900" cy="21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22222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по состоянию на 3 апреля 2020 на комплекс мер потрачено </a:t>
            </a:r>
            <a:r>
              <a:rPr b="1" lang="ru-RU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16,5 млрд евро (0,7%ВВП 2019 года) </a:t>
            </a:r>
            <a:endParaRPr b="1" sz="2100">
              <a:solidFill>
                <a:srgbClr val="222222"/>
              </a:solidFill>
            </a:endParaRPr>
          </a:p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77" name="Google Shape;677;g93c55b4fd1_0_20"/>
          <p:cNvSpPr txBox="1"/>
          <p:nvPr/>
        </p:nvSpPr>
        <p:spPr>
          <a:xfrm>
            <a:off x="10056850" y="1989513"/>
            <a:ext cx="6696900" cy="19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700">
                <a:latin typeface="Arial Narrow"/>
                <a:ea typeface="Arial Narrow"/>
                <a:cs typeface="Arial Narrow"/>
                <a:sym typeface="Arial Narrow"/>
              </a:rPr>
              <a:t>по состоянию на 3 апреля 2020 на комплекс мер потрачено </a:t>
            </a:r>
            <a:r>
              <a:rPr b="1" lang="ru-RU" sz="3700">
                <a:latin typeface="Arial Narrow"/>
                <a:ea typeface="Arial Narrow"/>
                <a:cs typeface="Arial Narrow"/>
                <a:sym typeface="Arial Narrow"/>
              </a:rPr>
              <a:t>30,57 млн. евро </a:t>
            </a:r>
            <a:r>
              <a:rPr lang="ru-RU" sz="3700">
                <a:latin typeface="Arial Narrow"/>
                <a:ea typeface="Arial Narrow"/>
                <a:cs typeface="Arial Narrow"/>
                <a:sym typeface="Arial Narrow"/>
              </a:rPr>
              <a:t>(0,8% бюджета города 2019 г.) </a:t>
            </a:r>
            <a:endParaRPr sz="37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78" name="Google Shape;678;g93c55b4fd1_0_20"/>
          <p:cNvSpPr txBox="1"/>
          <p:nvPr/>
        </p:nvSpPr>
        <p:spPr>
          <a:xfrm>
            <a:off x="17734250" y="2010213"/>
            <a:ext cx="4971000" cy="19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Министр бюджета</a:t>
            </a:r>
            <a:r>
              <a:rPr lang="ru-RU" sz="3000">
                <a:solidFill>
                  <a:srgbClr val="222222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 Парижа Gerald Darmanin 3.06.20: ожидается </a:t>
            </a:r>
            <a:r>
              <a:rPr b="1" lang="ru-RU" sz="3000">
                <a:solidFill>
                  <a:srgbClr val="222222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11,4%</a:t>
            </a:r>
            <a:r>
              <a:rPr lang="ru-RU" sz="3000">
                <a:solidFill>
                  <a:srgbClr val="222222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 дефицит бюджета в 2020 г.</a:t>
            </a:r>
            <a:endParaRPr sz="32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3" name="Google Shape;683;g93c55b4fd1_1_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84" name="Google Shape;684;g93c55b4fd1_1_0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Лондон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9 млн. жителей, 13,5% населения Великобритании, ВРП 880</a:t>
            </a:r>
            <a:r>
              <a:rPr b="1" lang="ru-RU" sz="4400">
                <a:solidFill>
                  <a:srgbClr val="253957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 млрд.долл.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685" name="Google Shape;685;g93c55b4fd1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6" name="Google Shape;686;g93c55b4fd1_1_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87" name="Google Shape;687;g93c55b4fd1_1_0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88" name="Google Shape;688;g93c55b4fd1_1_0"/>
          <p:cNvSpPr txBox="1"/>
          <p:nvPr/>
        </p:nvSpPr>
        <p:spPr>
          <a:xfrm>
            <a:off x="18226625" y="3647875"/>
            <a:ext cx="5730300" cy="94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Великобритания: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грантовые выплаты предприятиям приоритетных направлений (£13 млрд) - в том числе, ж/д компаниям, а также благотворительным организациям и самозанятым;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субсидии на сохранение рабочих мест (до 8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0% от заработной платы работников, до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£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2500 в месяц, с приоритетом молодым работникам);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налоговые льготы (отсрочка уплаты НДС, снижение НДС с 20 до 5% в сфере туризма и развлечений); оплата страхования по болезни;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гранты на повышение энергоэффективности домов;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гос.гарантии на беспроцентные займы для МСП, покупка ценных бумаг крупных компаний;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займы (и гранты) инновационным компаниям;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состоянию на 4 июля 2020 на комплекс мер планируется потратить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£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440 млрд. (20,3% ВВП 2019), из них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£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110 млрд - на прямые выплаты,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£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330 млрд - на займы и гарантии 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689" name="Google Shape;689;g93c55b4fd1_1_0"/>
          <p:cNvGraphicFramePr/>
          <p:nvPr/>
        </p:nvGraphicFramePr>
        <p:xfrm>
          <a:off x="722375" y="4821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5014525"/>
                <a:gridCol w="11596025"/>
              </a:tblGrid>
              <a:tr h="1195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адачи, сформулированные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Лондонским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советом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по восстановлению (LRB) и Лондонским переходным советом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(LTB)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446550">
                <a:tc>
                  <a:txBody>
                    <a:bodyPr/>
                    <a:lstStyle/>
                    <a:p>
                      <a:pPr indent="-177800" lvl="0" marL="7239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 сокращение роста безработицы и экономических потерь;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чрезвычайный фонд Culture at Risk в размере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£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2,3 млн для поддержки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культуры и творческих индустрий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включая массовые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музыкальные заведения, рабочие места артистов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и независимые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кинотеатры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 u="sng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общественный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фонд для поддержки организаций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искусства и культуры;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r>
                        <a:rPr lang="ru-RU" sz="2200" u="sng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общественный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фонд для поддержания малого бизнеса Лондона (на 3 августа 2020 собрано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£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280 тыс.)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681075">
                <a:tc>
                  <a:txBody>
                    <a:bodyPr/>
                    <a:lstStyle/>
                    <a:p>
                      <a:pPr indent="-177800" lvl="0" marL="7239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	обеспечение безопасность для молодежи и детей;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177800" lvl="0" marL="7239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	повышение санитарной чистоты и экологической безопасности города.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объявлено о найме дополнительно 10 000 полицейских для обеспечения безопасности в городе;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существенно расширена программа реформирования дорожной сети, чтобы максимально увеличить пропускную способность для езды на велосипеде и прогулок по центру Лондона (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£45 млн)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создание “Фонда устойчивости” (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£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 млн.) для поддержки инноваций в сфере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устойчивости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городов;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приоритетная помощь - предприятиям, переводящим работу в онлайн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431575">
                <a:tc>
                  <a:txBody>
                    <a:bodyPr/>
                    <a:lstStyle/>
                    <a:p>
                      <a:pPr indent="-177800" lvl="0" marL="7239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	поддержка  населения, в том числе социально незащищенных групп;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177800" lvl="0" marL="7239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	сокращение социального и экономического неравенства, а также неравенства в возможностях получения медицинских услуг (здоровья)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аренда за счет города 300 незаполненных номеров гостиниц для размещения бездомных;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раздача продуктовых наборов;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объявление двухгодичного (2021-22) инфраструктурного проекта на £1,5 млрд. для поддержания занятости.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90" name="Google Shape;690;g93c55b4fd1_1_0"/>
          <p:cNvSpPr txBox="1"/>
          <p:nvPr/>
        </p:nvSpPr>
        <p:spPr>
          <a:xfrm>
            <a:off x="1196700" y="2140250"/>
            <a:ext cx="8883300" cy="2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Приоритетные н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аправления выделения помощи: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искусство, досуг и культура;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предприятия общепита и розничной торговли;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транспорт и логистические компании;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исследования и разработки, инновационный сектор.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91" name="Google Shape;691;g93c55b4fd1_1_0"/>
          <p:cNvSpPr txBox="1"/>
          <p:nvPr/>
        </p:nvSpPr>
        <p:spPr>
          <a:xfrm>
            <a:off x="14341425" y="2292874"/>
            <a:ext cx="4727700" cy="18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>
                <a:latin typeface="Arial Narrow"/>
                <a:ea typeface="Arial Narrow"/>
                <a:cs typeface="Arial Narrow"/>
                <a:sym typeface="Arial Narrow"/>
              </a:rPr>
              <a:t>Прирост ВДС города в 2019 г. составлял 4,6%; в 2020 London’s Economic Outlook прогнозирует проседание на </a:t>
            </a:r>
            <a:r>
              <a:rPr b="1" lang="ru-RU" sz="2600">
                <a:latin typeface="Arial Narrow"/>
                <a:ea typeface="Arial Narrow"/>
                <a:cs typeface="Arial Narrow"/>
                <a:sym typeface="Arial Narrow"/>
              </a:rPr>
              <a:t>-16,8%</a:t>
            </a:r>
            <a:endParaRPr b="1" sz="26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692" name="Google Shape;692;g93c55b4fd1_1_0"/>
          <p:cNvSpPr txBox="1"/>
          <p:nvPr/>
        </p:nvSpPr>
        <p:spPr>
          <a:xfrm>
            <a:off x="7824525" y="2238250"/>
            <a:ext cx="6696900" cy="19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700">
                <a:latin typeface="Arial Narrow"/>
                <a:ea typeface="Arial Narrow"/>
                <a:cs typeface="Arial Narrow"/>
                <a:sym typeface="Arial Narrow"/>
              </a:rPr>
              <a:t>по состоянию на 3 апреля 2020 на комплекс мер потрачено £</a:t>
            </a:r>
            <a:r>
              <a:rPr b="1" lang="ru-RU" sz="3700">
                <a:latin typeface="Arial Narrow"/>
                <a:ea typeface="Arial Narrow"/>
                <a:cs typeface="Arial Narrow"/>
                <a:sym typeface="Arial Narrow"/>
              </a:rPr>
              <a:t>19,8 млн</a:t>
            </a:r>
            <a:r>
              <a:rPr b="1" lang="ru-RU" sz="370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ru-RU" sz="3700">
                <a:latin typeface="Arial Narrow"/>
                <a:ea typeface="Arial Narrow"/>
                <a:cs typeface="Arial Narrow"/>
                <a:sym typeface="Arial Narrow"/>
              </a:rPr>
              <a:t>(1,4% бюджета города 2019 г.) </a:t>
            </a:r>
            <a:endParaRPr sz="37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Google Shape;73;p3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4" name="Google Shape;74;p3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5" name="Google Shape;7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3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7" name="Google Shape;77;p3"/>
          <p:cNvSpPr/>
          <p:nvPr/>
        </p:nvSpPr>
        <p:spPr>
          <a:xfrm>
            <a:off x="1136339" y="5698926"/>
            <a:ext cx="2408384" cy="1516520"/>
          </a:xfrm>
          <a:prstGeom prst="rect">
            <a:avLst/>
          </a:prstGeom>
          <a:noFill/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4266427" y="5700369"/>
            <a:ext cx="17611452" cy="1514314"/>
          </a:xfrm>
          <a:prstGeom prst="rect">
            <a:avLst/>
          </a:prstGeom>
          <a:noFill/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эпидемии COVID-19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1136339" y="7501720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4266427" y="7503163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 эпидемии COVID-19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3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1126787" y="3901320"/>
            <a:ext cx="2408384" cy="151652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4256875" y="3902763"/>
            <a:ext cx="17611452" cy="1514314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7" name="Google Shape;697;g93c55b4fd1_1_8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98" name="Google Shape;698;g93c55b4fd1_1_8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Нью-Йорк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8,5 млн.чел., 2,5% населения США, ВРП </a:t>
            </a:r>
            <a:r>
              <a:rPr lang="ru-RU" sz="44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1720 млрд. 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699" name="Google Shape;699;g93c55b4fd1_1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0" name="Google Shape;700;g93c55b4fd1_1_8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01" name="Google Shape;701;g93c55b4fd1_1_8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02" name="Google Shape;702;g93c55b4fd1_1_8"/>
          <p:cNvSpPr txBox="1"/>
          <p:nvPr/>
        </p:nvSpPr>
        <p:spPr>
          <a:xfrm>
            <a:off x="8491975" y="1908125"/>
            <a:ext cx="4280400" cy="3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>
                <a:latin typeface="Arial Narrow"/>
                <a:ea typeface="Arial Narrow"/>
                <a:cs typeface="Arial Narrow"/>
                <a:sym typeface="Arial Narrow"/>
              </a:rPr>
              <a:t>мэр Нью-Йорка: налоговые поступления могут сократиться на </a:t>
            </a:r>
            <a:r>
              <a:rPr lang="ru-RU" sz="28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800">
                <a:latin typeface="Arial Narrow"/>
                <a:ea typeface="Arial Narrow"/>
                <a:cs typeface="Arial Narrow"/>
                <a:sym typeface="Arial Narrow"/>
              </a:rPr>
              <a:t>13</a:t>
            </a:r>
            <a:r>
              <a:rPr lang="ru-RU" sz="2600">
                <a:latin typeface="Arial Narrow"/>
                <a:ea typeface="Arial Narrow"/>
                <a:cs typeface="Arial Narrow"/>
                <a:sym typeface="Arial Narrow"/>
              </a:rPr>
              <a:t>,3 млрд США в 2021 финансовом году </a:t>
            </a:r>
            <a:r>
              <a:rPr lang="ru-RU" sz="2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	 	 	 			</a:t>
            </a:r>
            <a:endParaRPr sz="2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						</a:t>
            </a:r>
            <a:endParaRPr sz="2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потери ВРП Нью-Йорка могут составить до ~14%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		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03" name="Google Shape;703;g93c55b4fd1_1_8"/>
          <p:cNvSpPr txBox="1"/>
          <p:nvPr/>
        </p:nvSpPr>
        <p:spPr>
          <a:xfrm>
            <a:off x="1081625" y="2002175"/>
            <a:ext cx="7732500" cy="22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медицинская помощь, гигиена и профилактика;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социальная помощь нуждающимся и потерявшим работу;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малый и средний бизнес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04" name="Google Shape;704;g93c55b4fd1_1_8"/>
          <p:cNvSpPr txBox="1"/>
          <p:nvPr/>
        </p:nvSpPr>
        <p:spPr>
          <a:xfrm>
            <a:off x="12772375" y="3567075"/>
            <a:ext cx="10494300" cy="84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США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Families First Coronavirus Response Act,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HR 6201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($3,5 млрд) направлен на поддержку </a:t>
            </a:r>
            <a:r>
              <a:rPr b="1"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социальной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сферы: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дополнительное финансирование общественных организаций по уходу за пожилыми;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беспроцентный кредит штатам для выплаты пособий по безработице;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требование работодателям обеспечить отпуск по уходу за детьми в обмен на налоговые льготы;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дополнительное питание для женщин и детей; продовольственная помощь нуждающимся;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CARES Act,HR 748 (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$2 трлн., 9% ВВП)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, направлен на поддержку домохозяйств и предприятий: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компаниям любого размера предоставляется возможность снижения налогового бремени (до 50% при условии сохранения рабочих мест) и отсрочки уплаты налогов (оценочно -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221 млрд);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авиакомпании, грузовые авиаперевозчики и вспомогательные фирмы получают гранты в общей сумме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25 млрд,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4 млрд и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3 млрд соответственно для поддержания уровня занятости до 30 сентября 2020 года;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с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суды и гранты для малого бизнеса, гарантии по кредитам малого бизнеса на $ 349 млрд (до $10 млн, под 4% годовых на выплату зарплат, отпуска по болезни и пр);</a:t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з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аймы предприятиям под низкий процент; 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ссуды крупному бизнесу и правительствам штатов;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увеличение пособия по безработице на </a:t>
            </a:r>
            <a:r>
              <a:rPr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600 в неделю; прямые трансферы для семей с низким доходом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highlight>
                <a:srgbClr val="FFFFFF"/>
              </a:highlight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состоянию на 24 апреля 2020 на комплекс мер планируется потратить </a:t>
            </a:r>
            <a:r>
              <a:rPr b="1" lang="ru-RU" sz="2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2,41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трлн. (10,8% ВВП 2019)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05" name="Google Shape;705;g93c55b4fd1_1_8"/>
          <p:cNvGraphicFramePr/>
          <p:nvPr/>
        </p:nvGraphicFramePr>
        <p:xfrm>
          <a:off x="247375" y="6105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3509575"/>
                <a:gridCol w="7790075"/>
              </a:tblGrid>
              <a:tr h="687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6203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 связи с беспрецедентной скоростью распространения коронавируса в Нью-Йорке основные меры были направлены на сдерживание скорости распространения вируса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закрытие оффлайн-торговли; 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поощрение обращения за помощью при появлении симптомов;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информационные бюллетени на 15  языках для населения и бизнеса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7006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Сдерживающие распространение вируса меры привели к росту безработицы (до 20%) и закрытию МСП. Задачей стало поддержание пострадавших слоев населения и бизнеса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беспроцентные ссуды бизнесу сроком погашения от 15 до 20 лет;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объявление незаконным резкое повышение цен для поддержки доступа к товарам и услугам людей с низкими доходами;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гарантия оплачиваемого отпуска по болезни с сохранением рабочего места и доступ к другим льготам во время обязательного или профилактического ухода на карантин или изоляцию из-за COVID -19;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ваучеры на арендную плату арендодателям от имени арендаторов;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инвестирование в телемедицину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06" name="Google Shape;706;g93c55b4fd1_1_8"/>
          <p:cNvSpPr txBox="1"/>
          <p:nvPr/>
        </p:nvSpPr>
        <p:spPr>
          <a:xfrm>
            <a:off x="851500" y="3866250"/>
            <a:ext cx="7341300" cy="23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Нью-Йорк получил прямое федеральное финансирование на городские меры по акту CARES в размере ＄1,86 млрд.</a:t>
            </a:r>
            <a:endParaRPr sz="32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1" name="Google Shape;711;g93c55b4fd1_1_1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12" name="Google Shape;712;g93c55b4fd1_1_16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Мадрид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3,2 млн.чел., 7% населения Испании,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225,9 млрд.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13" name="Google Shape;713;g93c55b4fd1_1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4" name="Google Shape;714;g93c55b4fd1_1_1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15" name="Google Shape;715;g93c55b4fd1_1_16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16" name="Google Shape;716;g93c55b4fd1_1_16"/>
          <p:cNvSpPr txBox="1"/>
          <p:nvPr/>
        </p:nvSpPr>
        <p:spPr>
          <a:xfrm>
            <a:off x="18640875" y="3119225"/>
            <a:ext cx="4694700" cy="10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Испания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Одна из наиболее подробных и продуманных систем налоговых льгот, грантов и субсидий бизнесу. 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приостановка выплат процентов и основной суммы по кредитам, ранее предоставленным Государственным секретариатом по туризму, а также отсрочку платежей по процентам и / или основной сумме ссуд по регионам компаниям разного размера и самозанятым работникам, пострадавшим от кризиса.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реформирована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территориальная политика , чтобы позволить муниципалитетам использовать свои бюджетные излишки специально для борьбы с COVID-19. 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состоянию на 7 июля 2020, на комплекс мер планируется потратить </a:t>
            </a: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€</a:t>
            </a:r>
            <a:r>
              <a:rPr b="1" lang="ru-RU" sz="22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200 млрд.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(20% ВВП 2019)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17" name="Google Shape;717;g93c55b4fd1_1_16"/>
          <p:cNvSpPr txBox="1"/>
          <p:nvPr/>
        </p:nvSpPr>
        <p:spPr>
          <a:xfrm>
            <a:off x="1012575" y="1824463"/>
            <a:ext cx="84459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туристическая отрасль, культура, отдых и ресторанный бизнес;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ритейл;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социально незащищенные группы граждан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18" name="Google Shape;718;g93c55b4fd1_1_16"/>
          <p:cNvGraphicFramePr/>
          <p:nvPr/>
        </p:nvGraphicFramePr>
        <p:xfrm>
          <a:off x="382700" y="3308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4342100"/>
                <a:gridCol w="13352225"/>
              </a:tblGrid>
              <a:tr h="835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задачи, поставленные Советом Мадрида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624625">
                <a:tc>
                  <a:txBody>
                    <a:bodyPr/>
                    <a:lstStyle/>
                    <a:p>
                      <a:pPr indent="-368300" lvl="0" marL="4572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уменьшение бюрократических сложностей и оказание услуг для населения в онлайн-режиме;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обеспечение комфортных условий для работы из дома;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создание условий для онлайн-образования;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обеспечение равного доступа к услугам здравоохранения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стипендии студентам университетов  в размере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€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9 млн. от правительства региона и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€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3 млн. от университетов для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стимулирования продолжения обучения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государственно-частные партнерства с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частными клиниками, гостиницами и домами престарелых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для увеличения  количество больничных коек;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для прямых выплат наиболее уязвимым группам людей увеличен фонд Чрезвычайных событий (на € 20 млн.).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8153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малого и среднего бизнеса, искусства и культуры;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нижении налогов для предприятий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торговли, отдыха, гостеприимства и культуры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(по оценке, на </a:t>
                      </a:r>
                      <a:r>
                        <a:rPr lang="ru-RU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€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66 млн.); 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пакет мер по восстановлению, включающий более 300 мер, направленных на рост в занятости в сфере 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жилищного строительства и социальных услуг, устойчивую мобильность, городское планирование и культуру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план восстановления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культурных учреждений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«Мадридский план аплодисментов» (Plan Aplaude Madrid), (</a:t>
                      </a:r>
                      <a:r>
                        <a:rPr lang="ru-RU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€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7,5 млн.): гранты на аренду помещений, 25% снижение налога на недвижимость и налога на экономическую деятельность на 2020 год, ремонт театра Circo Price и Культурного центра Фернана Гомеса де ла Вилья.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193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поддержание целей устойчивого развития, в частности,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·  	внедрение экологических транспортных инициатив.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расширение автобусных полос, стремление к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интермодальности;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программа 15-minute city - </a:t>
                      </a:r>
                      <a:r>
                        <a:rPr lang="ru-RU" sz="20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город как совокупность самодостаточных районов, в которых услуги, рабочие места и удобства - в нескольких минутах ходьбы: выделение участков под строительство многофункциональных центров районной инфраструктуры;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выделение </a:t>
                      </a:r>
                      <a:r>
                        <a:rPr lang="ru-RU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€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8 млн.стартапам,  направленные на лечение и диагностику COVID-19, а также для создания новых инновационных способов решения проблем, связанных с COVID-19 (столкновение с экономической реальностью после пандемии; пересмотр концепции городов перед лицом потребности в новых моделях межличностных отношений; и поиск решений для групп с особыми потребностями).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19" name="Google Shape;719;g93c55b4fd1_1_16"/>
          <p:cNvSpPr txBox="1"/>
          <p:nvPr/>
        </p:nvSpPr>
        <p:spPr>
          <a:xfrm>
            <a:off x="9504550" y="1818050"/>
            <a:ext cx="5270100" cy="11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FEDEA business association: из 2,4 млн.занятых в туристическом бизнесе </a:t>
            </a:r>
            <a:r>
              <a:rPr lang="ru-RU" sz="2200"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Испании</a:t>
            </a:r>
            <a:r>
              <a:rPr lang="ru-RU" sz="2200"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b="1" lang="ru-RU" sz="2200"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70% потеряют работу </a:t>
            </a:r>
            <a:r>
              <a:rPr lang="ru-RU" sz="2200"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в 2020г. 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4" name="Google Shape;724;g93c55b4fd1_1_2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25" name="Google Shape;725;g93c55b4fd1_1_24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Сингапур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5,8 млн.чел.,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350 млрд.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26" name="Google Shape;726;g93c55b4fd1_1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7" name="Google Shape;727;g93c55b4fd1_1_2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28" name="Google Shape;728;g93c55b4fd1_1_24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29" name="Google Shape;729;g93c55b4fd1_1_24"/>
          <p:cNvSpPr txBox="1"/>
          <p:nvPr/>
        </p:nvSpPr>
        <p:spPr>
          <a:xfrm>
            <a:off x="920625" y="1814275"/>
            <a:ext cx="9964800" cy="26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туристическая отрасль, культура, отдых и ресторанный бизнес;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продуктовый ритейл;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транспорт (авиа- и морские перевозчики, такси, инфраструктурные объекты);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переобучение, повышение квалификации 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безработных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 и пенсионеров;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поддержка цифровой трансформации бизнеса.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30" name="Google Shape;730;g93c55b4fd1_1_24"/>
          <p:cNvGraphicFramePr/>
          <p:nvPr/>
        </p:nvGraphicFramePr>
        <p:xfrm>
          <a:off x="685100" y="4042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3802575"/>
                <a:gridCol w="19355325"/>
              </a:tblGrid>
              <a:tr h="723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Задача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Решение: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 самого начала пандемии было сформировано 4 бюджетных “пакета”, вводимых постепенно. Каждая статья расходов каждого бюджета составлена так, чтобы меры, включенные в нее, дополняли меры других бюджетов. 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42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помощь локальному бизнесу (МСП) и местным жителям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бюджет единства (Unity budget) -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4 млрд.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выплаты на каждого работника от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100 до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300, скидка на подоходный налог до 25%;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скидки на налог на имущество;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госгарантии до 80% на кредиты МСП; кредитование туристического сектора под 5% годовых; авиационного, морского и портового управления;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продуктовые ваучеры жителям;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гранты советам по развитию общин (всего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20 млн.)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42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помощь домохозяйствам, снижение безработицы, поддержка отдельных пострадавших  отраслей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бюджет устойчивости (Resilience Budget) -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48 млрд.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субсидирование до 50% оплаты труда работников; в авиа- и морском бизнесе - до 75% ФОТ; самозанятых (в частности, водителям такси) - до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1000 в мес.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увеличение соцпомощи до суммы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300-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900 в мес.;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мораторий на все госпошлины и гос.сборы на год; скидка на дорожный налог;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приостановление выплат по образовательным кредитам (до 9 мес.) и ипотеке (до 2 мес.);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гранты на искусство (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55 млн.), на туристические объекты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45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помощь всем работникам и предприятиям вне зависимости от гражданства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юджет солидарности (Solidarity Budget) -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5,1 млрд.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отменена ежемесячная оплата лицензии на найм иностранной рабочей силы, занятой в строительстве, морском деле и в обрабатывающих отраслях;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гос.страхование риска МСП до 90%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77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создание рабочих мест, формирование новых навыков и знаний, цифровая 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трансформация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бизнес-процессов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бюджет стойкости (Fortitude Budget) -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$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33 млрд.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онлайн обучение (переобучение) оставшихся без работы граждан и престарелых граждан;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гранты на цифровую трансформации бизнесов;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создание 40 000 рабочих мест  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31" name="Google Shape;731;g93c55b4fd1_1_24"/>
          <p:cNvSpPr txBox="1"/>
          <p:nvPr/>
        </p:nvSpPr>
        <p:spPr>
          <a:xfrm>
            <a:off x="13508875" y="2201575"/>
            <a:ext cx="5154900" cy="18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>
                <a:latin typeface="Arial Narrow"/>
                <a:ea typeface="Arial Narrow"/>
                <a:cs typeface="Arial Narrow"/>
                <a:sym typeface="Arial Narrow"/>
              </a:rPr>
              <a:t>рост ВВП Сингапура упал до </a:t>
            </a:r>
            <a:r>
              <a:rPr b="1" lang="ru-RU" sz="2700">
                <a:latin typeface="Arial Narrow"/>
                <a:ea typeface="Arial Narrow"/>
                <a:cs typeface="Arial Narrow"/>
                <a:sym typeface="Arial Narrow"/>
              </a:rPr>
              <a:t>- 13,2%</a:t>
            </a:r>
            <a:r>
              <a:rPr lang="ru-RU" sz="2700">
                <a:latin typeface="Arial Narrow"/>
                <a:ea typeface="Arial Narrow"/>
                <a:cs typeface="Arial Narrow"/>
                <a:sym typeface="Arial Narrow"/>
              </a:rPr>
              <a:t> к третьему кварталу 2020г.</a:t>
            </a:r>
            <a:endParaRPr sz="27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6" name="Google Shape;736;g93c55b4fd1_1_32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37" name="Google Shape;737;g93c55b4fd1_1_32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Токио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13,9 млн.чел., 11% населения Японии,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1893 млрд.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38" name="Google Shape;738;g93c55b4fd1_1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9" name="Google Shape;739;g93c55b4fd1_1_32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40" name="Google Shape;740;g93c55b4fd1_1_32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1" name="Google Shape;741;g93c55b4fd1_1_32"/>
          <p:cNvSpPr txBox="1"/>
          <p:nvPr/>
        </p:nvSpPr>
        <p:spPr>
          <a:xfrm>
            <a:off x="13854075" y="4349575"/>
            <a:ext cx="9711600" cy="82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Япония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Апрель 2020.  В целом расходы бюджета составили более 25 500 млрд йен, в частности они были направлены на поддержку: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микробизнеса, малого и среднего бизнеса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- выплаты в денежной форме работодателям;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частно-государственных предприятий сферы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услуг, гостинично-ресторанного бизнеса, транспортных компаний и сферы развлечений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компаний, занимающихся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разработкой вакцины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против вируса.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Выплаты регионам, названные “временными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грантами для помощи регионам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справиться с COVID-19”, в апреле составили (в целом) 1000 млрд. йен.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Май 2020.  Приоритезация стала более направленной, а вместо безвозмездных выплат появились гранты и займы: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микробизнес, малый и средний бизнес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получили займов на 8817 млрд. йен;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крупный бизнес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- займов на 452 млрд. йен;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займы на оплату аренды - 2024 млрд. йен;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гранты на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разработку вакцины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- 205 млрд. йен;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поддержку получило с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ельское хозяйство и рыболовство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, а также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лесное хозяйство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- 20 млрд .йен.;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повышение привлекательности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туристистических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направлений Японии для привлечения туристов после пандемии - 3,6 млрд.йен.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42" name="Google Shape;742;g93c55b4fd1_1_32"/>
          <p:cNvSpPr txBox="1"/>
          <p:nvPr/>
        </p:nvSpPr>
        <p:spPr>
          <a:xfrm>
            <a:off x="207225" y="1862350"/>
            <a:ext cx="8837100" cy="30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туристическая отрасль, культура, отдых и ресторанный бизнес;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транспортные компании;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фармацевтические компании;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сельское хозяйство, рыболовство, лесное хозяйство;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переобучение, повышение квалификации безработных и пенсионеров;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поддержка цифровой трансформации бизнеса и образования; телемедицина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43" name="Google Shape;743;g93c55b4fd1_1_32"/>
          <p:cNvGraphicFramePr/>
          <p:nvPr/>
        </p:nvGraphicFramePr>
        <p:xfrm>
          <a:off x="382700" y="487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2820700"/>
                <a:gridCol w="10101650"/>
              </a:tblGrid>
              <a:tr h="590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 Токийского Штаба по борьбе с коронавирусом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123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сдерживание распространения пандемии,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формирование “новых норм” жизни общества: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наклейки на продукции пищевой промышленности о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безопасности на производстве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колл-центр для иностранных граждан на 14 языках; 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финансовая поддержка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трансляции 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культурных мероприятий из пустого зала;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субсидии МСП на оборудование и ПО для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удаленной работы;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оцифровка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образовательных продуктов</a:t>
                      </a: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(в т.ч.школьных) и госуслуг, </a:t>
                      </a:r>
                      <a:r>
                        <a:rPr b="1"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телемедицина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14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поддержание МСП и занятости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отсрочена оплата содержания помещений;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единовременный платеж для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МСП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которые принимают меры для предотвращения дальнейшего распространения вируса;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программа экстренного кредитования и бесплатные консультационные услуги для МСП (от 500 до 1 млн йен суммарно);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chemeClr val="dk1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200 млрд. йен в виде беспроцентных ссуд МСП для поддержки и развития экономической активности.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349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поддержание сферы искусства и культуры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запуск социального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проекта «Поддержите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искусство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в Токио», направленный на художников и исполнителей, которые вынуждены отложить или отменить свои выступления и мероприятия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961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отдельных групп граждан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толичное правительство Токио сделало гостиничные номера и муниципальное жилье временно бесплатно доступным  для людей, оставшихся без крова из-за COVID-19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44" name="Google Shape;744;g93c55b4fd1_1_32"/>
          <p:cNvSpPr txBox="1"/>
          <p:nvPr/>
        </p:nvSpPr>
        <p:spPr>
          <a:xfrm>
            <a:off x="9044325" y="1956150"/>
            <a:ext cx="4096500" cy="27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состоянию на 24 апреля 2020, в Токио планировался</a:t>
            </a:r>
            <a:r>
              <a:rPr lang="ru-RU" sz="2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пакет чрезвычайных расходов в размере 800 млрд. иен (10,6% бюджета Токио 2019г.)</a:t>
            </a:r>
            <a:endParaRPr sz="18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5" name="Google Shape;745;g93c55b4fd1_1_32"/>
          <p:cNvSpPr txBox="1"/>
          <p:nvPr/>
        </p:nvSpPr>
        <p:spPr>
          <a:xfrm>
            <a:off x="13992125" y="12576175"/>
            <a:ext cx="9205500" cy="9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состоянию на 12 июня 2020, на комплекс мер уже одобрено 174,6 трлн. йен  (32% ВВП)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6" name="Google Shape;746;g93c55b4fd1_1_32"/>
          <p:cNvSpPr txBox="1"/>
          <p:nvPr/>
        </p:nvSpPr>
        <p:spPr>
          <a:xfrm>
            <a:off x="14153250" y="1956150"/>
            <a:ext cx="5270100" cy="21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latin typeface="Arial Narrow"/>
                <a:ea typeface="Arial Narrow"/>
                <a:cs typeface="Arial Narrow"/>
                <a:sym typeface="Arial Narrow"/>
              </a:rPr>
              <a:t>По оценкам, локдаун крупнейшего мегаполиса, Токио, будет стоить экономике Японии 5,6 трлн.йен в 2020г.</a:t>
            </a:r>
            <a:endParaRPr sz="30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1" name="Google Shape;751;g93c55b4fd1_1_5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52" name="Google Shape;752;g93c55b4fd1_1_56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Сеул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9,8 млн. чел., 19% населения Ю.Кореи,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635,4 млрд. 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53" name="Google Shape;753;g93c55b4fd1_1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4" name="Google Shape;754;g93c55b4fd1_1_56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55" name="Google Shape;755;g93c55b4fd1_1_56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56" name="Google Shape;756;g93c55b4fd1_1_56"/>
          <p:cNvSpPr txBox="1"/>
          <p:nvPr/>
        </p:nvSpPr>
        <p:spPr>
          <a:xfrm>
            <a:off x="10310000" y="3803150"/>
            <a:ext cx="13485900" cy="91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Корея</a:t>
            </a:r>
            <a:endParaRPr b="1"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туризм 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- специальный сектор поддержки занятости. Субсидирование до 90% ежегодного отпуска в течение 6 месяцев для поддержки сохранения рабочих мест в этом секторе. Упрощение системы классификации отелей, легитимацию (институционализацию) платформ для размещения в экономике совместного пользования, содействие отдыху и туризму в лесу, смягченные правила для индустрии кемпинга - 20 трлн. вон;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прямая поддержка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МСП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- 4,1 трлн. вон;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поддержку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потребительского спроса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за счет потребительских купонов - 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12,2 трлн.вон 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поддержка сохранения занятости - 3,5 трлн. вон;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200 трлн.  вон на: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расширение финансовых займов и гарантий;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создание стабилизационного фонда рынка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облигаций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создание стабилизационного фонда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фондового 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рынка;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пролонгацию долга МСП и самозанятых лиц перед финансовыми учреждениями.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75 трлн вон - на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стратегические отрасли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и дополнительного финансирования МСП и домашних хозяйств, в частности: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создание Фонда помощи ключевым отраслям под гарантию правительства для предоставления ликвидности и приобретения корпоративного долга и капитала для семи системообразующих отраслей страны (40 трлн. Вон);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• создание 550 000 рабочих мест (9,4 трлн вон);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предоставление чрезвычайных ссуд предприятиям (5 трлн. вон);</a:t>
            </a:r>
            <a:endParaRPr sz="22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Arial Narrow"/>
              <a:buChar char="●"/>
            </a:pP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 5,1 трлн. вон на 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платформы больших данных, ИИ и телекоммуникационные услуги 5G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, так называемые «проекты Нового курса», в которые правительство обязалось инвестировать 76 триллионов вон к 2025 году (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цифровые и “зеленые” проекты</a:t>
            </a:r>
            <a:r>
              <a:rPr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).</a:t>
            </a:r>
            <a:endParaRPr sz="1200"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57" name="Google Shape;757;g93c55b4fd1_1_56"/>
          <p:cNvSpPr txBox="1"/>
          <p:nvPr/>
        </p:nvSpPr>
        <p:spPr>
          <a:xfrm>
            <a:off x="207225" y="1862350"/>
            <a:ext cx="8514900" cy="22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МСП, ритейл и рынки; туризм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общественный сектор;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зеленая экономика и энергоэффективность;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фондовый рынок и рынок облигаций;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цифровизация и в целом IT сектор, экспортные отрасли.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58" name="Google Shape;758;g93c55b4fd1_1_56"/>
          <p:cNvGraphicFramePr/>
          <p:nvPr/>
        </p:nvGraphicFramePr>
        <p:xfrm>
          <a:off x="207225" y="40964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2657575"/>
                <a:gridCol w="7014450"/>
              </a:tblGrid>
              <a:tr h="434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2616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сокращение расходов на электроэнергию; стимулирование “зеленого” потребления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интеллектуальные варианты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экологичной мобильности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(доставка товаров с помощью роботов и интеллектуальные парковки); 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 марте 2020 год выделено 1 млрд. вон на строительство интегрированных фотоэлектрических систем в новых коммерческих и жилых зданиях.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18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помощь социально незащищенным гражданам - устранение “цифрового разрыва” доступа к технологиям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расширение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цифровой инфраструктуры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и услуг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18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МСП, стимулирование спроса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субсидии малым предприятиям - 1,4 млн. вон;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ссуды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МСП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на общую сумму 500 млрд.вон;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налоговые льготы;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реструктуризация долгов по кредитам МСП;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госзакупки у МСП;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ваучеры и подарочные сертификаты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на покупки (до 100 000 вон в месяц на сертификат), субсидии домохозяйствам, субсидирование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аренды жилья 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- 57,4 млн. вон;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создание 2700 рабочих мест в гос.секторе, 1000 рабочих мест на традиционных рынках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59" name="Google Shape;759;g93c55b4fd1_1_56"/>
          <p:cNvSpPr txBox="1"/>
          <p:nvPr/>
        </p:nvSpPr>
        <p:spPr>
          <a:xfrm>
            <a:off x="7180200" y="1979150"/>
            <a:ext cx="49020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latin typeface="Arial Narrow"/>
                <a:ea typeface="Arial Narrow"/>
                <a:cs typeface="Arial Narrow"/>
                <a:sym typeface="Arial Narrow"/>
              </a:rPr>
              <a:t>оценка расходов на меры на 7 июля 2020 уже составила 62,5% всего бюджета Сеула</a:t>
            </a:r>
            <a:endParaRPr sz="30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60" name="Google Shape;760;g93c55b4fd1_1_56"/>
          <p:cNvSpPr txBox="1"/>
          <p:nvPr/>
        </p:nvSpPr>
        <p:spPr>
          <a:xfrm>
            <a:off x="11935825" y="12751750"/>
            <a:ext cx="112386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п</a:t>
            </a:r>
            <a:r>
              <a:rPr b="1" lang="ru-RU" sz="22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о состоянию на  июля 2020, на комплекс мер уже одобрено более 400 трлн. вон  (21% ВВП)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5" name="Google Shape;765;g93c55b4fd1_1_4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66" name="Google Shape;766;g93c55b4fd1_1_40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Пекин (21,7 млн.чел., 1,5% населения Китая;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441,4 млрд.)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Шанхай (24,4 млн.чел., 1.7% населения Китая;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469 млрд.)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67" name="Google Shape;767;g93c55b4fd1_1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8" name="Google Shape;768;g93c55b4fd1_1_40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69" name="Google Shape;769;g93c55b4fd1_1_40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70" name="Google Shape;770;g93c55b4fd1_1_40"/>
          <p:cNvSpPr txBox="1"/>
          <p:nvPr/>
        </p:nvSpPr>
        <p:spPr>
          <a:xfrm>
            <a:off x="622725" y="3989225"/>
            <a:ext cx="9042900" cy="8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 Шанхае основные дополнительные городские меры были направлены на: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организацию карантина;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туризм, общественное питание; культура и развлечения;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оптовую и розничную торговлю;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транспорт, логистику;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 целом экспортеров.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возврат 50% взносов на страхование от безработицы, выплаченных в предыдущем году, а новые платежи в этот фонд отложены на 3 месяца при условии сохранения рабочих мест;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возврат средств, затрачиваемых на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аренду жилья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сотрудникам на время карантина;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реструктуризация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кредитных долгов в выбранных отраслях;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оказание поддержки предприятиям, испытывающим трудности с выполнением обязательств по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международным контрактам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поощрение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онлайн-бизнесов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: от стартапов (особенно выделяются стартапы, связанные с борьбой с последствиям пандемии, а также разработчики медицинских препаратов) до онлайн-торговли;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1397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стимулирование спроса (проведение фестиваля покупок, поддержка покупок в Интернете, стимулирование туризма и «ночной» экономики и т. д.)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 оценкам, на эти меры только в феврале 2020 г. выделено около 175 млрд. юаней.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71" name="Google Shape;771;g93c55b4fd1_1_40"/>
          <p:cNvSpPr txBox="1"/>
          <p:nvPr/>
        </p:nvSpPr>
        <p:spPr>
          <a:xfrm>
            <a:off x="19124150" y="2163250"/>
            <a:ext cx="4418700" cy="9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Китай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для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МСП, микропредприятий и определенного списка отраслей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: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налоговые льготы;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льготные ставки по повторным кредитам;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освобождение от уплаты страховых взносов;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отсрочка погашения банковских кредитов;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снижение промышленных тарифов на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электроэнергию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. 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 целом, большинство предприятий либо освобождены на 1-2 месяца от взноса определенных налогов, либо им предоставлена отсрочка или скидка на его выплату - но только при условии сохранения всех рабочих мест.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72" name="Google Shape;772;g93c55b4fd1_1_40"/>
          <p:cNvSpPr txBox="1"/>
          <p:nvPr/>
        </p:nvSpPr>
        <p:spPr>
          <a:xfrm>
            <a:off x="19952650" y="10217975"/>
            <a:ext cx="3360000" cy="11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по состоянию на апрель 2020, на это выделено 3,022 трлн.юаней (3% ВВП)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73" name="Google Shape;773;g93c55b4fd1_1_40"/>
          <p:cNvSpPr txBox="1"/>
          <p:nvPr/>
        </p:nvSpPr>
        <p:spPr>
          <a:xfrm>
            <a:off x="10056888" y="3989225"/>
            <a:ext cx="8883300" cy="8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Пекине приоритетные городские меры направлены на: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книжные магазины и издательства;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компании, занимающиеся НИОКР;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кинотеатры и в целом киноиндустрию;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МСП и микропредприятия.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снижение или отмена арендной платы на городскую собственность для предприятий, полностью выполняющих требования Правительства;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создание «Специального фонда для инкубации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научных и технологических инноваций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в районе Фэнтай» - 30 млн.юаней;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прямые субсидии компаниям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R&amp;D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кинотеатрам, МСП;</a:t>
            </a:r>
            <a:endParaRPr b="1"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налоговые льготы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книжным магазинам и издательствам.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 разным оценкам, общие дополнительные расходы бюджета Пекина, связанные с COVID-19, в феврале составили более 15 млрд юаней.</a:t>
            </a:r>
            <a:endParaRPr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4" name="Google Shape;774;g93c55b4fd1_1_40"/>
          <p:cNvSpPr txBox="1"/>
          <p:nvPr/>
        </p:nvSpPr>
        <p:spPr>
          <a:xfrm>
            <a:off x="3014750" y="2163250"/>
            <a:ext cx="11161500" cy="15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«ВВП Китая в первом квартале 2020 года сократился на 6,8% в годовом исчислении, а во втором квартале вырос на 3,2%», — </a:t>
            </a:r>
            <a:r>
              <a:rPr lang="ru-RU" sz="3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сообщило</a:t>
            </a:r>
            <a:r>
              <a:rPr lang="ru-RU" sz="3000">
                <a:solidFill>
                  <a:schemeClr val="dk1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 китайское Национальное бюро статистики.</a:t>
            </a:r>
            <a:endParaRPr sz="30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9" name="Google Shape;779;g93c55b4fd1_1_48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80" name="Google Shape;780;g93c55b4fd1_1_48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Стамбул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15 млн.чел., 18,5% населения Турции,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350 млрд.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81" name="Google Shape;781;g93c55b4fd1_1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2" name="Google Shape;782;g93c55b4fd1_1_48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83" name="Google Shape;783;g93c55b4fd1_1_48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84" name="Google Shape;784;g93c55b4fd1_1_48"/>
          <p:cNvSpPr txBox="1"/>
          <p:nvPr/>
        </p:nvSpPr>
        <p:spPr>
          <a:xfrm>
            <a:off x="13923125" y="4117650"/>
            <a:ext cx="9791700" cy="79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Турция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«Программа защиты экономической стабильности» из 21 мероприятия 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(без публичного объявления их финансовых затрат)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, в частности: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дополнительных социальных выплатах семьям с низким доходом и работникам, потерявшим работу: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м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инимальная пенсия повышена с 1.000 до 1.500 турецких лир (230 долл. США);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5,3 млрд. турецких лир для выплат нуждающимся семьям (5,3 миллиона семей получат по 1000 турецких лир;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меры по налоговым льготам, трудовому законодательству и субсидиям в поддержку предприятий, пострадавших от кризиса: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 Narrow"/>
              <a:buChar char="-"/>
            </a:pP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блегчены условия найма на </a:t>
            </a:r>
            <a:r>
              <a:rPr b="1"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кратковременную работу</a:t>
            </a:r>
            <a:r>
              <a:rPr lang="ru-RU" sz="2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;</a:t>
            </a:r>
            <a:endParaRPr sz="2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поощрение 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удаленной работы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выплаты работникам, потерявшим работу; легализация неоплачиваемого отпуска с выплатой 1170 лир на работника;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прямая 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финансовая помощь регионам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 в целях обеспечения непрерывности предоставления местных общественных услуг;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поддержка 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Turkish Airlines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 “по мере необходимости”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по состоянию на 13 мая 2020, общий 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объем принятых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 мер составил 525 млрд. турецких лир (11% ВВП)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85" name="Google Shape;785;g93c55b4fd1_1_48"/>
          <p:cNvSpPr txBox="1"/>
          <p:nvPr/>
        </p:nvSpPr>
        <p:spPr>
          <a:xfrm>
            <a:off x="207225" y="1862350"/>
            <a:ext cx="8307900" cy="18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социально незащищенные группы граждан и домохозяйства;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фермеры;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фармацевтика и производство медицинского оборудования;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авиаперевозчики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86" name="Google Shape;786;g93c55b4fd1_1_48"/>
          <p:cNvGraphicFramePr/>
          <p:nvPr/>
        </p:nvGraphicFramePr>
        <p:xfrm>
          <a:off x="382700" y="4117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2118850"/>
                <a:gridCol w="10949450"/>
              </a:tblGrid>
              <a:tr h="1003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решения, предложенные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Стамбульским центром помощи и координации для управления процессом COVID-19 в городе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58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главной задачей для Стамбула стало поддержание беднейших  домохозяйств (женщин с детьми, пенсионеров и неимущих)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выдано около 36 000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ваучеров на покупку еды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и 560 000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продуктовых наборов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прямая денежная поддержка 75 000 семей;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сбор средств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для помощи домохозяйствам: собрано 3,5 миллиона долларов для помощи более чем 172 000 домохозяйствам, которые не в состоянии оплатить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счета за воду и газ в городе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некоторые здания были перепрофилированы с целью предоставления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приютов женщинам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налажено сотрудничество с женскими НК для помощи  женщинам в чрезвычайных ситуациях;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отказ города от арендной платы за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муниципальные квартиры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на 3 месяца с последующим возможным продлением;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закупка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кормов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для бездомных животных.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93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местного агропродовольственного сектора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бесплатные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саженцы, удобрения, пестициды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 возможность получить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консультации 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 сельскохозяйственных специалистов в сезон посадки и сбора урожая; 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выплаты по долгам сельскохозяйственных кооперативов перед государственными учреждениями переносятся на один год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1322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МСП и IT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прямые денежные выплаты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МСП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 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субсидии МСП,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производящим медицинские маски и пр.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освобождение от арендной платы резидентам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технопарков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.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87" name="Google Shape;787;g93c55b4fd1_1_48"/>
          <p:cNvSpPr txBox="1"/>
          <p:nvPr/>
        </p:nvSpPr>
        <p:spPr>
          <a:xfrm>
            <a:off x="18157575" y="2098513"/>
            <a:ext cx="4096500" cy="15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latin typeface="Arial Narrow"/>
                <a:ea typeface="Arial Narrow"/>
                <a:cs typeface="Arial Narrow"/>
                <a:sym typeface="Arial Narrow"/>
              </a:rPr>
              <a:t>МВФ спрогнозировал сокращение турецкой экономики за год на 5%</a:t>
            </a:r>
            <a:endParaRPr sz="30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2" name="Google Shape;792;g9440050bfc_0_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93" name="Google Shape;793;g9440050bfc_0_4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b="1" sz="440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12,7 млн.чел., 8,6% населения России, ВРП </a:t>
            </a:r>
            <a:r>
              <a:rPr lang="ru-RU" sz="4400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$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213,3</a:t>
            </a: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 млрд.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794" name="Google Shape;794;g9440050bfc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5" name="Google Shape;795;g9440050bfc_0_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96" name="Google Shape;796;g9440050bfc_0_4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97" name="Google Shape;797;g9440050bfc_0_4"/>
          <p:cNvSpPr txBox="1"/>
          <p:nvPr/>
        </p:nvSpPr>
        <p:spPr>
          <a:xfrm>
            <a:off x="14268325" y="4117675"/>
            <a:ext cx="9791700" cy="79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 Россия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выплаты на детей (в т.ч. безработным с детьми) 652,7 млрд.руб.;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повышение и пролонгирование 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выплат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 по безработице 36 млрд.руб.;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выплаты медработникам, соцработникам, волонтерам 66,6 млрд.руб;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льготный период выплат по ипотечному кредитованию, льготная ипотека;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мораторий на выплату 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неустойки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 за 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просрочку</a:t>
            </a: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 коммунальных платежей;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особый порядок исчисления больничных 7 млрд.руб.;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временные рабочие места 4 млрд.руб.;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МСП: докапитализация микрофинансовых организаций (12 млрд.руб.), субсидии на затраты на профилактику в туристической отрасли, отрасли бытовых услуг, общепита, спорта, доп.образования, социально-ориентированным организациям (20 млрд.руб.), безвозмездная фин.помощь (в т.ч. на ФОТ) - 104,4 млрд.руб., снижение страховых взносов, отсрочка по оплате любых кредитных договоров;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в целом бизнес: автоматическое продление лицензий в 15 отраслях, льготные кредиты (9,2 млрд.); отсрочка по аренде гос.и муниципал. собственности; процентные каникулы, налоговые каникулы, мораторий на банкротство;  отмена плановых и внеплановых проверок;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субсидии самозанятым 1,6 млрд.руб;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Arial Narrow"/>
              <a:buChar char="-"/>
            </a:pPr>
            <a:r>
              <a:rPr lang="ru-RU" sz="2200">
                <a:latin typeface="Arial Narrow"/>
                <a:ea typeface="Arial Narrow"/>
                <a:cs typeface="Arial Narrow"/>
                <a:sym typeface="Arial Narrow"/>
              </a:rPr>
              <a:t>субсидии авиакомпаниям (23,4 млрд.), туроператорам (5 млрд.), закупки у российских автопроизводителей (25 млрд.), судоходным компаниям (320 млн.), компенсация сертификации товарным экспортерам (450 млн.)</a:t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1 апреля</a:t>
            </a:r>
            <a:r>
              <a:rPr b="1" lang="ru-RU" sz="2200">
                <a:latin typeface="Arial Narrow"/>
                <a:ea typeface="Arial Narrow"/>
                <a:cs typeface="Arial Narrow"/>
                <a:sym typeface="Arial Narrow"/>
              </a:rPr>
              <a:t> 2020 общий объем зарезервированных средств на борьбу с коронавирусом и его последствиями составил 1,4  трлн. рублей (1,4% ВВП)</a:t>
            </a:r>
            <a:endParaRPr b="1"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98" name="Google Shape;798;g9440050bfc_0_4"/>
          <p:cNvSpPr txBox="1"/>
          <p:nvPr/>
        </p:nvSpPr>
        <p:spPr>
          <a:xfrm>
            <a:off x="207225" y="1645625"/>
            <a:ext cx="8307900" cy="18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latin typeface="Arial Narrow"/>
                <a:ea typeface="Arial Narrow"/>
                <a:cs typeface="Arial Narrow"/>
                <a:sym typeface="Arial Narrow"/>
              </a:rPr>
              <a:t>Приоритетные направления выделения помощи:</a:t>
            </a:r>
            <a:endParaRPr b="1" sz="20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latin typeface="Arial Narrow"/>
                <a:ea typeface="Arial Narrow"/>
                <a:cs typeface="Arial Narrow"/>
                <a:sym typeface="Arial Narrow"/>
              </a:rPr>
              <a:t>социально незащищенные группы граждан и домохозяйства;</a:t>
            </a:r>
            <a:endParaRPr b="1" sz="20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latin typeface="Arial Narrow"/>
                <a:ea typeface="Arial Narrow"/>
                <a:cs typeface="Arial Narrow"/>
                <a:sym typeface="Arial Narrow"/>
              </a:rPr>
              <a:t>МСП;</a:t>
            </a:r>
            <a:endParaRPr b="1" sz="2000"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транспортная сфера (авто- и авиаперевозки, деятельность аэропортов);</a:t>
            </a:r>
            <a:endParaRPr b="1" sz="20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сфера культуры, досуга и развлечений; спорта;</a:t>
            </a:r>
            <a:endParaRPr b="1" sz="20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сфера туризма и гостиничного бизнеса;</a:t>
            </a:r>
            <a:endParaRPr b="1" sz="20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сфера общепита;</a:t>
            </a:r>
            <a:endParaRPr b="1" sz="20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сфера бытовых услуг;</a:t>
            </a:r>
            <a:endParaRPr b="1" sz="2000">
              <a:solidFill>
                <a:srgbClr val="222222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ial Narrow"/>
              <a:buChar char="-"/>
            </a:pPr>
            <a:r>
              <a:rPr b="1" lang="ru-RU" sz="2000">
                <a:solidFill>
                  <a:srgbClr val="222222"/>
                </a:solidFill>
                <a:latin typeface="Arial Narrow"/>
                <a:ea typeface="Arial Narrow"/>
                <a:cs typeface="Arial Narrow"/>
                <a:sym typeface="Arial Narrow"/>
              </a:rPr>
              <a:t>образовательные организации</a:t>
            </a:r>
            <a:endParaRPr b="1" sz="20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aphicFrame>
        <p:nvGraphicFramePr>
          <p:cNvPr id="799" name="Google Shape;799;g9440050bfc_0_4"/>
          <p:cNvGraphicFramePr/>
          <p:nvPr/>
        </p:nvGraphicFramePr>
        <p:xfrm>
          <a:off x="382700" y="4914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2230975"/>
                <a:gridCol w="982550"/>
                <a:gridCol w="10579725"/>
              </a:tblGrid>
              <a:tr h="63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задачи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решения</a:t>
                      </a:r>
                      <a:endParaRPr b="1" sz="2200">
                        <a:solidFill>
                          <a:schemeClr val="dk1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hMerge="1"/>
              </a:tr>
              <a:tr h="274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остановка ускорения распространения пандемии; социальные меры поддержки 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gridSpan="2"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увеличенное пособие по безработице, 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отсрочка платежей по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ипотеке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увеличение суммы льготного займа по ипотеке до 12 млн.руб.;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доп.выплаты людям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старше 65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и имеющим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хронические заболевания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продление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проездных билетов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выплаты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социальным работникам, медикам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бесплатное лечение от коронавируса (предоставление лекарств);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возмещение несостоявшегося </a:t>
                      </a:r>
                      <a:r>
                        <a:rPr b="1"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санаторно-курортного</a:t>
                      </a:r>
                      <a:r>
                        <a:rPr lang="ru-RU" sz="22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лечения</a:t>
                      </a:r>
                      <a:endParaRPr sz="22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hMerge="1"/>
              </a:tr>
              <a:tr h="993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МСП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gridSpan="2">
                  <a:txBody>
                    <a:bodyPr/>
                    <a:lstStyle/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субсидирование и продление кредитов для </a:t>
                      </a:r>
                      <a:r>
                        <a:rPr b="1"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МСП</a:t>
                      </a: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-368300" lvl="0" marL="457200" rtl="0" algn="l">
                        <a:lnSpc>
                          <a:spcPct val="12857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22222"/>
                        </a:buClr>
                        <a:buSzPts val="2200"/>
                        <a:buFont typeface="Arial Narrow"/>
                        <a:buChar char="-"/>
                      </a:pPr>
                      <a:r>
                        <a:rPr lang="ru-RU" sz="2200">
                          <a:solidFill>
                            <a:srgbClr val="222222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гранты перевозчикам и гостиницам за размещение и перевозку мед.работников;</a:t>
                      </a:r>
                      <a:endParaRPr sz="2200">
                        <a:solidFill>
                          <a:srgbClr val="222222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 hMerge="1"/>
              </a:tr>
              <a:tr h="1339050"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Поддержка предприятий наиболее пострадавших отраслей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 пакет мер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рганизации в сфере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общественного питания, туризма, культуры, спорта, досуга и гостиничного бизнеса 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- отсрочки по налогам. В перечень отраслей, наиболее пострадавших от пандемии, включены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частные медицинские клиники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.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</a:tr>
              <a:tr h="12628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2 пакет мер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расширился перечень компаний, которые получили отсрочку по налогам. Кроме того, организациям помогли с оплатой аренды, ввели субсидии для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малых и средних предприятий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экспортеров и франчайзи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, а также льготные кредиты для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молодых компаний</a:t>
                      </a:r>
                      <a:endParaRPr b="1"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</a:tr>
              <a:tr h="12628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3 пакет мер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расширены уже принятые решения по кредитованию, а также помогает </a:t>
                      </a:r>
                      <a:r>
                        <a:rPr b="1"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строителям, гостиницам, кинотеатрам, организациям дополнительного образования, санаториям и социальным предпринимателям</a:t>
                      </a:r>
                      <a:r>
                        <a:rPr lang="ru-RU" sz="2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.</a:t>
                      </a:r>
                      <a:endParaRPr sz="20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19050" marB="19050" marR="28575" marL="28575" anchor="b"/>
                </a:tc>
              </a:tr>
            </a:tbl>
          </a:graphicData>
        </a:graphic>
      </p:graphicFrame>
      <p:sp>
        <p:nvSpPr>
          <p:cNvPr id="800" name="Google Shape;800;g9440050bfc_0_4"/>
          <p:cNvSpPr txBox="1"/>
          <p:nvPr/>
        </p:nvSpPr>
        <p:spPr>
          <a:xfrm>
            <a:off x="16868825" y="2098526"/>
            <a:ext cx="4878900" cy="16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rgbClr val="202736"/>
                </a:solidFill>
                <a:highlight>
                  <a:srgbClr val="FFFFFF"/>
                </a:highlight>
                <a:latin typeface="Arial Narrow"/>
                <a:ea typeface="Arial Narrow"/>
                <a:cs typeface="Arial Narrow"/>
                <a:sym typeface="Arial Narrow"/>
              </a:rPr>
              <a:t>За январь-июль 2020 года, по оценке Минэкономразвития РФ, ВВП РФ снизился на 3,8%</a:t>
            </a:r>
            <a:endParaRPr sz="3000">
              <a:highlight>
                <a:srgbClr val="FFFF00"/>
              </a:highlight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01" name="Google Shape;801;g9440050bfc_0_4"/>
          <p:cNvSpPr txBox="1"/>
          <p:nvPr/>
        </p:nvSpPr>
        <p:spPr>
          <a:xfrm>
            <a:off x="7969875" y="2098534"/>
            <a:ext cx="5815200" cy="23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900">
                <a:latin typeface="Arial Narrow"/>
                <a:ea typeface="Arial Narrow"/>
                <a:cs typeface="Arial Narrow"/>
                <a:sym typeface="Arial Narrow"/>
              </a:rPr>
              <a:t>По оценке на 3 сентября 2020 г., Москва потратила на меры около 300 млрд.руб. (ок.30% бюджета)</a:t>
            </a:r>
            <a:endParaRPr b="1" sz="29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6" name="Google Shape;806;g93c55b4fd1_0_3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07" name="Google Shape;807;g93c55b4fd1_0_34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808" name="Google Shape;808;g93c55b4fd1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9" name="Google Shape;809;g93c55b4fd1_0_34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10" name="Google Shape;810;g93c55b4fd1_0_34"/>
          <p:cNvSpPr/>
          <p:nvPr/>
        </p:nvSpPr>
        <p:spPr>
          <a:xfrm>
            <a:off x="1136339" y="5055206"/>
            <a:ext cx="2408400" cy="151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811" name="Google Shape;811;g93c55b4fd1_0_34"/>
          <p:cNvSpPr/>
          <p:nvPr/>
        </p:nvSpPr>
        <p:spPr>
          <a:xfrm>
            <a:off x="4266427" y="5056649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2" name="Google Shape;812;g93c55b4fd1_0_34"/>
          <p:cNvSpPr/>
          <p:nvPr/>
        </p:nvSpPr>
        <p:spPr>
          <a:xfrm>
            <a:off x="1136339" y="6853648"/>
            <a:ext cx="2408400" cy="151650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813" name="Google Shape;813;g93c55b4fd1_0_34"/>
          <p:cNvSpPr/>
          <p:nvPr/>
        </p:nvSpPr>
        <p:spPr>
          <a:xfrm>
            <a:off x="4266427" y="6855091"/>
            <a:ext cx="17611500" cy="151440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1" i="0" sz="3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4" name="Google Shape;814;g93c55b4fd1_0_34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15" name="Google Shape;815;g93c55b4fd1_0_34"/>
          <p:cNvSpPr/>
          <p:nvPr/>
        </p:nvSpPr>
        <p:spPr>
          <a:xfrm>
            <a:off x="1126787" y="3257600"/>
            <a:ext cx="2408400" cy="151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816" name="Google Shape;816;g93c55b4fd1_0_34"/>
          <p:cNvSpPr/>
          <p:nvPr/>
        </p:nvSpPr>
        <p:spPr>
          <a:xfrm>
            <a:off x="4256875" y="3259043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  <p:sp>
        <p:nvSpPr>
          <p:cNvPr id="817" name="Google Shape;817;g93c55b4fd1_0_34"/>
          <p:cNvSpPr/>
          <p:nvPr/>
        </p:nvSpPr>
        <p:spPr>
          <a:xfrm>
            <a:off x="4256877" y="8822174"/>
            <a:ext cx="17611500" cy="15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lang="ru-RU" sz="3800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Анализ приоритетности гос.поддержки 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2" name="Google Shape;822;g93c55b4fd1_1_65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23" name="Google Shape;823;g93c55b4fd1_1_65"/>
          <p:cNvSpPr txBox="1"/>
          <p:nvPr/>
        </p:nvSpPr>
        <p:spPr>
          <a:xfrm>
            <a:off x="1822848" y="233264"/>
            <a:ext cx="2088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lang="ru-RU" sz="440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Анализ приоритетности гос.поддержки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824" name="Google Shape;824;g93c55b4fd1_1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5" name="Google Shape;825;g93c55b4fd1_1_65"/>
          <p:cNvCxnSpPr/>
          <p:nvPr/>
        </p:nvCxnSpPr>
        <p:spPr>
          <a:xfrm>
            <a:off x="622731" y="1645623"/>
            <a:ext cx="21506400" cy="0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26" name="Google Shape;826;g93c55b4fd1_1_65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827" name="Google Shape;827;g93c55b4fd1_1_65"/>
          <p:cNvGraphicFramePr/>
          <p:nvPr/>
        </p:nvGraphicFramePr>
        <p:xfrm>
          <a:off x="860450" y="27746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7624725"/>
                <a:gridCol w="6427550"/>
                <a:gridCol w="8636850"/>
              </a:tblGrid>
              <a:tr h="418225">
                <a:tc row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приоритет в поддержке отраслей</a:t>
                      </a:r>
                      <a:endParaRPr b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туризм, рекреация, искусство и культура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Париж, Мадрид, Лондон, Сингапур, Токио, Сеул, Пекин, Москва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1822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продовольственный ритейл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Стамбул, Пекин, Сингапур, Париж, Лондон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1822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транспорт и логистика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Токио, Пекин, Сингапур, Мадрид, Лондон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222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инновации, цифровая </a:t>
                      </a: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трансформация</a:t>
                      </a: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экономики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Токио, Сеул, Шанхай, Лондон, Сингапур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828" name="Google Shape;828;g93c55b4fd1_1_65"/>
          <p:cNvGraphicFramePr/>
          <p:nvPr/>
        </p:nvGraphicFramePr>
        <p:xfrm>
          <a:off x="860438" y="96255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7663825"/>
                <a:gridCol w="6480525"/>
                <a:gridCol w="8544775"/>
              </a:tblGrid>
              <a:tr h="398575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приоритетное направление гос.поддержки</a:t>
                      </a:r>
                      <a:endParaRPr b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меры социальной поддержки населения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Париж, Нью-Йорк, Стамбул, Сингапур, Москва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3985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прямые выплаты МСП и самозанятым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Париж, Сеул, Сингапур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40245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расширение возможностей кредитоваться для бизнеса любого размера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Токио, Лондон, Нью-Йорк, Москва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829" name="Google Shape;829;g93c55b4fd1_1_65"/>
          <p:cNvGraphicFramePr/>
          <p:nvPr/>
        </p:nvGraphicFramePr>
        <p:xfrm>
          <a:off x="860450" y="6706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{7EEFCF49-94CE-4A84-9F05-638EE025AEAE}</a:tableStyleId>
              </a:tblPr>
              <a:tblGrid>
                <a:gridCol w="7624750"/>
                <a:gridCol w="6519600"/>
                <a:gridCol w="8544800"/>
              </a:tblGrid>
              <a:tr h="70620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приоритетный уровень гос.программ (по объемам и скорости внедрения, самостоятельности муниципальных властей)</a:t>
                      </a:r>
                      <a:endParaRPr b="1"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национальный 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Лондон, Нью-Йорк, Токио, Сеул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  <a:tr h="7062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муниципальный/региональный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Париж, Мадрид, Сингапур, Стамбул, Пекин, Шанхай, </a:t>
                      </a:r>
                      <a:r>
                        <a:rPr lang="ru-RU" sz="24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Москва</a:t>
                      </a:r>
                      <a:endParaRPr sz="2400"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4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9" name="Google Shape;89;p4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ПОДХОДЫ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ОЦЕНКА РЕЗУЛЬТАТИВНОСТИ ЭКОНОМИЧЕСКОЙ ПОЛИТИКИ</a:t>
            </a:r>
            <a:endParaRPr/>
          </a:p>
        </p:txBody>
      </p:sp>
      <p:pic>
        <p:nvPicPr>
          <p:cNvPr descr="Изображение" id="90" name="Google Shape;9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4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92" name="Google Shape;92;p4"/>
          <p:cNvSpPr txBox="1"/>
          <p:nvPr/>
        </p:nvSpPr>
        <p:spPr>
          <a:xfrm>
            <a:off x="758555" y="7621954"/>
            <a:ext cx="10609170" cy="506869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Пандемия COVID-19 потребовала от всех уровней власти изменения подходов к управлению и реагированию на возникающие вызовы;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Одной из ключевых проблем стало сохранение занятости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на этом были сфокусированы многие программы прямой (выдача субсидий и кредитов) и косвенной поддержки (предоставление отсрочки по налогам и арендным платежам). Острота ситуации на рынке труда зависела не только от динамики увольнений в период пандемии, но и от уровня долгосрочной (в период до пандемии) безработицы. </a:t>
            </a:r>
            <a:endParaRPr b="0" i="0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анализ НИУ ВШЭ</a:t>
            </a:r>
            <a:endParaRPr/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712" y="1746232"/>
            <a:ext cx="21506374" cy="631294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 txBox="1"/>
          <p:nvPr/>
        </p:nvSpPr>
        <p:spPr>
          <a:xfrm>
            <a:off x="12028968" y="7650088"/>
            <a:ext cx="10609170" cy="4576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Возвращение к «обычной» жизни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 снятие ограничений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позволяет «перезапустить» городскую экономику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 вернуться к предкризисной модели потребления и занятости, создав условия для восстановления доходов занятых в сервисном секторе и налоговых поступлений в бюджет;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Готовность цифровой инфраструктуры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– скорость интернета и присутствие городских служб онлайн –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позволяет городской экономике эффективно работать 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только в период пандемии, но и </a:t>
            </a: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 выходе из коронакризиса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endParaRPr/>
          </a:p>
        </p:txBody>
      </p:sp>
      <p:sp>
        <p:nvSpPr>
          <p:cNvPr id="96" name="Google Shape;96;p4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5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2" name="Google Shape;102;p5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ПОДХОДЫ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ДАННЫЕ И РАСЧЕТ</a:t>
            </a:r>
            <a:endParaRPr/>
          </a:p>
        </p:txBody>
      </p:sp>
      <p:pic>
        <p:nvPicPr>
          <p:cNvPr descr="Изображение" id="103" name="Google Shape;10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5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5" name="Google Shape;105;p5"/>
          <p:cNvSpPr txBox="1"/>
          <p:nvPr/>
        </p:nvSpPr>
        <p:spPr>
          <a:xfrm>
            <a:off x="15060355" y="1650522"/>
            <a:ext cx="7296802" cy="7684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Используемые данные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качестве данных используются данные официальной статистики, Google Mobility Reports, а также данные рейтинга Smart Cities Index 2019, рассчитываемого IMD совместно с технологическим университетом Сингапура,  данные bandwidthplace.com по средней скорости интернета в отдельных городах.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 Narrow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Проведение расчетов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Для построения частных индексов (по отдельным экономическим и социальным показателям) используется переход к безразмерным показателям на основе т.н. «минимакса»: </a:t>
            </a:r>
            <a:endParaRPr b="0" i="0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НИУ ВШЭ</a:t>
            </a:r>
            <a:endParaRPr/>
          </a:p>
        </p:txBody>
      </p:sp>
      <p:sp>
        <p:nvSpPr>
          <p:cNvPr id="107" name="Google Shape;107;p5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1376216" y="1648447"/>
            <a:ext cx="880401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Используемые при построении рейтинга данные</a:t>
            </a:r>
            <a:endParaRPr/>
          </a:p>
        </p:txBody>
      </p:sp>
      <p:pic>
        <p:nvPicPr>
          <p:cNvPr id="109" name="Google Shape;10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480" y="2455444"/>
            <a:ext cx="14784288" cy="5910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5"/>
          <p:cNvSpPr txBox="1"/>
          <p:nvPr/>
        </p:nvSpPr>
        <p:spPr>
          <a:xfrm>
            <a:off x="754666" y="9069084"/>
            <a:ext cx="21950500" cy="3591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= (R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min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) / (R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max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min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)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</a:t>
            </a:r>
            <a:endParaRPr/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где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нормированный показатель для j-города,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исходный показатель для R</a:t>
            </a:r>
            <a:r>
              <a:rPr b="0" baseline="-2500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min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минимальное значение показателя по выборке городов,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max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максимальное значение показателя по выборке городов. Такой подход используется для расчета всех частных подиндексов за исключением подиндексов, характеризующих уровень безработицы до пандемии и рост уровня безработицы в период пандемии (т.к. в этом случае максимальное значение – не «лучший», а «худший» результат), поэтому такой показатель рассчитывается на основе максимина:  </a:t>
            </a:r>
            <a:endParaRPr/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 Narrow"/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</a:t>
            </a:r>
            <a:r>
              <a:rPr b="0" baseline="30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’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= (R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max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– 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j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) / (R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max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– R</a:t>
            </a:r>
            <a:r>
              <a:rPr b="0" baseline="-2500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min</a:t>
            </a:r>
            <a:r>
              <a:rPr b="0" i="1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).</a:t>
            </a:r>
            <a:endParaRPr b="0" i="1" sz="32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6" name="Google Shape;116;p6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ЭКОНОМИЧЕСКОЙ ПОЛИТИКИ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В ПЕРИОД И НА ВЫХОДЕ ИЗ КОРОНАКРИЗИСА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117" name="Google Shape;11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p6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9" name="Google Shape;119;p6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национальные статистические комитеты, Google, анализ НИУ ВШЭ</a:t>
            </a:r>
            <a:endParaRPr/>
          </a:p>
        </p:txBody>
      </p:sp>
      <p:sp>
        <p:nvSpPr>
          <p:cNvPr id="120" name="Google Shape;120;p6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121" name="Google Shape;121;p6"/>
          <p:cNvGraphicFramePr/>
          <p:nvPr/>
        </p:nvGraphicFramePr>
        <p:xfrm>
          <a:off x="598712" y="18628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{6E3DBB74-B455-4E3B-949F-1F46D23C113B}</a:tableStyleId>
              </a:tblPr>
              <a:tblGrid>
                <a:gridCol w="3590100"/>
                <a:gridCol w="3243900"/>
                <a:gridCol w="4890800"/>
                <a:gridCol w="4890800"/>
                <a:gridCol w="4890800"/>
              </a:tblGrid>
              <a:tr h="64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Всего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Ситуация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 рынке труда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Восстановление экономической активности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Готовность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цифровой инфраструктуры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Москва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Сеул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75,3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Шанхай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Сингапур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81,2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Стокгольм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77,8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Токио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Санкт-Петербург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54,9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76,5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Пекин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64,9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Нью-Йорк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Стамбул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Париж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Мадрид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Лондон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Берлин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Монреаль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ru-RU" sz="20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22" name="Google Shape;122;p6"/>
          <p:cNvSpPr txBox="1"/>
          <p:nvPr/>
        </p:nvSpPr>
        <p:spPr>
          <a:xfrm>
            <a:off x="622733" y="7722096"/>
            <a:ext cx="21506371" cy="51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Для оценки эффективности экономической политики в период коронавируса рассчитывается сводный индекс, состоящих из трех под-индексов, которые характеризуют ситуацию: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 рынке труда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(40% в итоговом индексе): пандемия наиболее серьезно ударила по сервисному сектору, основе экономики мировых городов, сохранения низкого уровня безработицы и стабильной социальной ситуации стало одной из главных целей национальных и городских властей;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восстановление экономической активности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(30% в итоговом индексе): быстрый перезапуск экономики и восстановление потребительского спроса позволяет минимизировать негативные экономические последствия кризисных явлений, вызванных пандемией и противоэпидемическими ограничениями;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готовность цифровой инфраструктуры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(30% в итоговом индексе): доступность интернета и готовность городских властей, бизнеса и граждан к использованию онлайн-сервисов стала важным фактором в сохранении стабильной экономической и социальной ситуации в мировых городах.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Проведенные расчеты показывают, что наиболее эффективную экономическую политику в период и на выходе из пандемии коронавируса проводили городские власти Сеула, Шанхая и Москвы.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Google Shape;127;p7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28" name="Google Shape;128;p7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МИРОВЫЕ ГОРОДА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ЭФФЕКТИВНОСТЬ МЕР ЭКОНОМИЧЕСКОЙ ПОЛИТИКИ В ПЕРИОД КОРОНАКРИЗИСА</a:t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129" name="Google Shape;12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7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1" name="Google Shape;131;p7"/>
          <p:cNvSpPr txBox="1"/>
          <p:nvPr/>
        </p:nvSpPr>
        <p:spPr>
          <a:xfrm>
            <a:off x="5927304" y="4893786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Нью-Йорк</a:t>
            </a:r>
            <a:endParaRPr/>
          </a:p>
        </p:txBody>
      </p:sp>
      <p:grpSp>
        <p:nvGrpSpPr>
          <p:cNvPr id="132" name="Google Shape;132;p7"/>
          <p:cNvGrpSpPr/>
          <p:nvPr/>
        </p:nvGrpSpPr>
        <p:grpSpPr>
          <a:xfrm>
            <a:off x="827920" y="1850652"/>
            <a:ext cx="21445198" cy="10461600"/>
            <a:chOff x="103188" y="1114425"/>
            <a:chExt cx="8934451" cy="4359276"/>
          </a:xfrm>
        </p:grpSpPr>
        <p:sp>
          <p:nvSpPr>
            <p:cNvPr descr="© INSCALE GmbH, 05.05.2010&#10;http://www.presentationload.com/" id="133" name="Google Shape;133;p7"/>
            <p:cNvSpPr/>
            <p:nvPr/>
          </p:nvSpPr>
          <p:spPr>
            <a:xfrm>
              <a:off x="4933951" y="4178300"/>
              <a:ext cx="223838" cy="223838"/>
            </a:xfrm>
            <a:custGeom>
              <a:rect b="b" l="l" r="r" t="t"/>
              <a:pathLst>
                <a:path extrusionOk="0" h="552" w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4" name="Google Shape;134;p7"/>
            <p:cNvSpPr/>
            <p:nvPr/>
          </p:nvSpPr>
          <p:spPr>
            <a:xfrm>
              <a:off x="4843463" y="3933825"/>
              <a:ext cx="338138" cy="323850"/>
            </a:xfrm>
            <a:custGeom>
              <a:rect b="b" l="l" r="r" t="t"/>
              <a:pathLst>
                <a:path extrusionOk="0" h="798" w="834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5" name="Google Shape;135;p7"/>
            <p:cNvSpPr/>
            <p:nvPr/>
          </p:nvSpPr>
          <p:spPr>
            <a:xfrm>
              <a:off x="5432426" y="3044825"/>
              <a:ext cx="296863" cy="203200"/>
            </a:xfrm>
            <a:custGeom>
              <a:rect b="b" l="l" r="r" t="t"/>
              <a:pathLst>
                <a:path extrusionOk="0" h="498" w="732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6" name="Google Shape;136;p7"/>
            <p:cNvSpPr/>
            <p:nvPr/>
          </p:nvSpPr>
          <p:spPr>
            <a:xfrm>
              <a:off x="3735388" y="2762250"/>
              <a:ext cx="242888" cy="207963"/>
            </a:xfrm>
            <a:custGeom>
              <a:rect b="b" l="l" r="r" t="t"/>
              <a:pathLst>
                <a:path extrusionOk="0" h="510" w="60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7" name="Google Shape;137;p7"/>
            <p:cNvSpPr/>
            <p:nvPr/>
          </p:nvSpPr>
          <p:spPr>
            <a:xfrm>
              <a:off x="5189538" y="2605088"/>
              <a:ext cx="17463" cy="38100"/>
            </a:xfrm>
            <a:custGeom>
              <a:rect b="b" l="l" r="r" t="t"/>
              <a:pathLst>
                <a:path extrusionOk="0" h="96" w="42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8" name="Google Shape;138;p7"/>
            <p:cNvSpPr/>
            <p:nvPr/>
          </p:nvSpPr>
          <p:spPr>
            <a:xfrm>
              <a:off x="5692776" y="2181225"/>
              <a:ext cx="481013" cy="269875"/>
            </a:xfrm>
            <a:custGeom>
              <a:rect b="b" l="l" r="r" t="t"/>
              <a:pathLst>
                <a:path extrusionOk="0" h="666" w="1182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39" name="Google Shape;139;p7"/>
            <p:cNvSpPr/>
            <p:nvPr/>
          </p:nvSpPr>
          <p:spPr>
            <a:xfrm>
              <a:off x="7108826" y="2901950"/>
              <a:ext cx="246063" cy="484188"/>
            </a:xfrm>
            <a:custGeom>
              <a:rect b="b" l="l" r="r" t="t"/>
              <a:pathLst>
                <a:path extrusionOk="0" h="1194" w="606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0" name="Google Shape;140;p7"/>
            <p:cNvSpPr/>
            <p:nvPr/>
          </p:nvSpPr>
          <p:spPr>
            <a:xfrm>
              <a:off x="2100263" y="3268663"/>
              <a:ext cx="387350" cy="377825"/>
            </a:xfrm>
            <a:custGeom>
              <a:rect b="b" l="l" r="r" t="t"/>
              <a:pathLst>
                <a:path extrusionOk="0" h="930" w="954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1" name="Google Shape;141;p7"/>
            <p:cNvSpPr/>
            <p:nvPr/>
          </p:nvSpPr>
          <p:spPr>
            <a:xfrm>
              <a:off x="103188" y="1406525"/>
              <a:ext cx="1247775" cy="539750"/>
            </a:xfrm>
            <a:custGeom>
              <a:rect b="b" l="l" r="r" t="t"/>
              <a:pathLst>
                <a:path extrusionOk="0" h="1332" w="307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2" name="Google Shape;142;p7"/>
            <p:cNvSpPr/>
            <p:nvPr/>
          </p:nvSpPr>
          <p:spPr>
            <a:xfrm>
              <a:off x="919163" y="2055813"/>
              <a:ext cx="1590675" cy="788988"/>
            </a:xfrm>
            <a:custGeom>
              <a:rect b="b" l="l" r="r" t="t"/>
              <a:pathLst>
                <a:path extrusionOk="0" h="1944" w="3918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3" name="Google Shape;143;p7"/>
            <p:cNvSpPr/>
            <p:nvPr/>
          </p:nvSpPr>
          <p:spPr>
            <a:xfrm>
              <a:off x="2616201" y="4652963"/>
              <a:ext cx="149225" cy="155575"/>
            </a:xfrm>
            <a:custGeom>
              <a:rect b="b" l="l" r="r" t="t"/>
              <a:pathLst>
                <a:path extrusionOk="0" h="384" w="366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4" name="Google Shape;144;p7"/>
            <p:cNvSpPr/>
            <p:nvPr/>
          </p:nvSpPr>
          <p:spPr>
            <a:xfrm>
              <a:off x="4060826" y="1704975"/>
              <a:ext cx="234950" cy="334963"/>
            </a:xfrm>
            <a:custGeom>
              <a:rect b="b" l="l" r="r" t="t"/>
              <a:pathLst>
                <a:path extrusionOk="0" h="822" w="576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5" name="Google Shape;145;p7"/>
            <p:cNvSpPr/>
            <p:nvPr/>
          </p:nvSpPr>
          <p:spPr>
            <a:xfrm>
              <a:off x="5672138" y="2798763"/>
              <a:ext cx="136525" cy="130175"/>
            </a:xfrm>
            <a:custGeom>
              <a:rect b="b" l="l" r="r" t="t"/>
              <a:pathLst>
                <a:path extrusionOk="0" h="318" w="336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6" name="Google Shape;146;p7"/>
            <p:cNvSpPr/>
            <p:nvPr/>
          </p:nvSpPr>
          <p:spPr>
            <a:xfrm>
              <a:off x="4808538" y="1963738"/>
              <a:ext cx="454025" cy="254000"/>
            </a:xfrm>
            <a:custGeom>
              <a:rect b="b" l="l" r="r" t="t"/>
              <a:pathLst>
                <a:path extrusionOk="0" h="624" w="1116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7" name="Google Shape;147;p7"/>
            <p:cNvSpPr/>
            <p:nvPr/>
          </p:nvSpPr>
          <p:spPr>
            <a:xfrm>
              <a:off x="5067301" y="3530600"/>
              <a:ext cx="158750" cy="187325"/>
            </a:xfrm>
            <a:custGeom>
              <a:rect b="b" l="l" r="r" t="t"/>
              <a:pathLst>
                <a:path extrusionOk="0" h="462" w="390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8" name="Google Shape;148;p7"/>
            <p:cNvSpPr/>
            <p:nvPr/>
          </p:nvSpPr>
          <p:spPr>
            <a:xfrm>
              <a:off x="5619751" y="2268538"/>
              <a:ext cx="409575" cy="246063"/>
            </a:xfrm>
            <a:custGeom>
              <a:rect b="b" l="l" r="r" t="t"/>
              <a:pathLst>
                <a:path extrusionOk="0" h="606" w="1008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49" name="Google Shape;149;p7"/>
            <p:cNvSpPr/>
            <p:nvPr/>
          </p:nvSpPr>
          <p:spPr>
            <a:xfrm>
              <a:off x="4902201" y="2287588"/>
              <a:ext cx="539750" cy="206375"/>
            </a:xfrm>
            <a:custGeom>
              <a:rect b="b" l="l" r="r" t="t"/>
              <a:pathLst>
                <a:path extrusionOk="0" h="510" w="1332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0" name="Google Shape;150;p7"/>
            <p:cNvSpPr/>
            <p:nvPr/>
          </p:nvSpPr>
          <p:spPr>
            <a:xfrm>
              <a:off x="4432301" y="2446338"/>
              <a:ext cx="111125" cy="231775"/>
            </a:xfrm>
            <a:custGeom>
              <a:rect b="b" l="l" r="r" t="t"/>
              <a:pathLst>
                <a:path extrusionOk="0" h="570" w="276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1" name="Google Shape;151;p7"/>
            <p:cNvSpPr/>
            <p:nvPr/>
          </p:nvSpPr>
          <p:spPr>
            <a:xfrm>
              <a:off x="4206876" y="3305175"/>
              <a:ext cx="57150" cy="163513"/>
            </a:xfrm>
            <a:custGeom>
              <a:rect b="b" l="l" r="r" t="t"/>
              <a:pathLst>
                <a:path extrusionOk="0" h="402" w="138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2" name="Google Shape;152;p7"/>
            <p:cNvSpPr/>
            <p:nvPr/>
          </p:nvSpPr>
          <p:spPr>
            <a:xfrm>
              <a:off x="6989763" y="2998788"/>
              <a:ext cx="250825" cy="482600"/>
            </a:xfrm>
            <a:custGeom>
              <a:rect b="b" l="l" r="r" t="t"/>
              <a:pathLst>
                <a:path extrusionOk="0" h="1188" w="61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3" name="Google Shape;153;p7"/>
            <p:cNvSpPr/>
            <p:nvPr/>
          </p:nvSpPr>
          <p:spPr>
            <a:xfrm>
              <a:off x="5065713" y="3700463"/>
              <a:ext cx="311150" cy="352425"/>
            </a:xfrm>
            <a:custGeom>
              <a:rect b="b" l="l" r="r" t="t"/>
              <a:pathLst>
                <a:path extrusionOk="0" h="870" w="768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4" name="Google Shape;154;p7"/>
            <p:cNvSpPr/>
            <p:nvPr/>
          </p:nvSpPr>
          <p:spPr>
            <a:xfrm>
              <a:off x="6034088" y="2327275"/>
              <a:ext cx="223838" cy="141288"/>
            </a:xfrm>
            <a:custGeom>
              <a:rect b="b" l="l" r="r" t="t"/>
              <a:pathLst>
                <a:path extrusionOk="0" h="348" w="552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5" name="Google Shape;155;p7"/>
            <p:cNvSpPr/>
            <p:nvPr/>
          </p:nvSpPr>
          <p:spPr>
            <a:xfrm>
              <a:off x="7602538" y="2838450"/>
              <a:ext cx="49213" cy="109538"/>
            </a:xfrm>
            <a:custGeom>
              <a:rect b="b" l="l" r="r" t="t"/>
              <a:pathLst>
                <a:path extrusionOk="0" h="270" w="12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6" name="Google Shape;156;p7"/>
            <p:cNvSpPr/>
            <p:nvPr/>
          </p:nvSpPr>
          <p:spPr>
            <a:xfrm>
              <a:off x="5194301" y="2443163"/>
              <a:ext cx="182563" cy="168275"/>
            </a:xfrm>
            <a:custGeom>
              <a:rect b="b" l="l" r="r" t="t"/>
              <a:pathLst>
                <a:path extrusionOk="0" h="414" w="450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7" name="Google Shape;157;p7"/>
            <p:cNvSpPr/>
            <p:nvPr/>
          </p:nvSpPr>
          <p:spPr>
            <a:xfrm>
              <a:off x="4397376" y="2105025"/>
              <a:ext cx="117475" cy="65088"/>
            </a:xfrm>
            <a:custGeom>
              <a:rect b="b" l="l" r="r" t="t"/>
              <a:pathLst>
                <a:path extrusionOk="0" h="162" w="288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8" name="Google Shape;158;p7"/>
            <p:cNvSpPr/>
            <p:nvPr/>
          </p:nvSpPr>
          <p:spPr>
            <a:xfrm>
              <a:off x="4530726" y="1466850"/>
              <a:ext cx="280988" cy="401638"/>
            </a:xfrm>
            <a:custGeom>
              <a:rect b="b" l="l" r="r" t="t"/>
              <a:pathLst>
                <a:path extrusionOk="0" h="990" w="6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59" name="Google Shape;159;p7"/>
            <p:cNvSpPr/>
            <p:nvPr/>
          </p:nvSpPr>
          <p:spPr>
            <a:xfrm>
              <a:off x="5084763" y="4508500"/>
              <a:ext cx="41275" cy="53975"/>
            </a:xfrm>
            <a:custGeom>
              <a:rect b="b" l="l" r="r" t="t"/>
              <a:pathLst>
                <a:path extrusionOk="0" h="132" w="10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0" name="Google Shape;160;p7"/>
            <p:cNvSpPr/>
            <p:nvPr/>
          </p:nvSpPr>
          <p:spPr>
            <a:xfrm>
              <a:off x="2533651" y="3471863"/>
              <a:ext cx="119063" cy="136525"/>
            </a:xfrm>
            <a:custGeom>
              <a:rect b="b" l="l" r="r" t="t"/>
              <a:pathLst>
                <a:path extrusionOk="0" h="336" w="294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1" name="Google Shape;161;p7"/>
            <p:cNvSpPr/>
            <p:nvPr/>
          </p:nvSpPr>
          <p:spPr>
            <a:xfrm>
              <a:off x="6507163" y="3352800"/>
              <a:ext cx="69850" cy="123825"/>
            </a:xfrm>
            <a:custGeom>
              <a:rect b="b" l="l" r="r" t="t"/>
              <a:pathLst>
                <a:path extrusionOk="0" h="306" w="174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2" name="Google Shape;162;p7"/>
            <p:cNvSpPr/>
            <p:nvPr/>
          </p:nvSpPr>
          <p:spPr>
            <a:xfrm>
              <a:off x="3992563" y="2236788"/>
              <a:ext cx="355600" cy="250825"/>
            </a:xfrm>
            <a:custGeom>
              <a:rect b="b" l="l" r="r" t="t"/>
              <a:pathLst>
                <a:path extrusionOk="0" h="618" w="876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3" name="Google Shape;163;p7"/>
            <p:cNvSpPr/>
            <p:nvPr/>
          </p:nvSpPr>
          <p:spPr>
            <a:xfrm>
              <a:off x="5395913" y="3273425"/>
              <a:ext cx="290513" cy="449263"/>
            </a:xfrm>
            <a:custGeom>
              <a:rect b="b" l="l" r="r" t="t"/>
              <a:pathLst>
                <a:path extrusionOk="0" h="1104" w="71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4" name="Google Shape;164;p7"/>
            <p:cNvSpPr/>
            <p:nvPr/>
          </p:nvSpPr>
          <p:spPr>
            <a:xfrm>
              <a:off x="8728076" y="3886200"/>
              <a:ext cx="150813" cy="141288"/>
            </a:xfrm>
            <a:custGeom>
              <a:rect b="b" l="l" r="r" t="t"/>
              <a:pathLst>
                <a:path extrusionOk="0" h="348" w="372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5" name="Google Shape;165;p7"/>
            <p:cNvSpPr/>
            <p:nvPr/>
          </p:nvSpPr>
          <p:spPr>
            <a:xfrm>
              <a:off x="4584701" y="2133600"/>
              <a:ext cx="85725" cy="49213"/>
            </a:xfrm>
            <a:custGeom>
              <a:rect b="b" l="l" r="r" t="t"/>
              <a:pathLst>
                <a:path extrusionOk="0" h="120" w="21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6" name="Google Shape;166;p7"/>
            <p:cNvSpPr/>
            <p:nvPr/>
          </p:nvSpPr>
          <p:spPr>
            <a:xfrm>
              <a:off x="4672013" y="2051050"/>
              <a:ext cx="144463" cy="58738"/>
            </a:xfrm>
            <a:custGeom>
              <a:rect b="b" l="l" r="r" t="t"/>
              <a:pathLst>
                <a:path extrusionOk="0" h="144" w="35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7" name="Google Shape;167;p7"/>
            <p:cNvSpPr/>
            <p:nvPr/>
          </p:nvSpPr>
          <p:spPr>
            <a:xfrm>
              <a:off x="3830638" y="3336925"/>
              <a:ext cx="84138" cy="109538"/>
            </a:xfrm>
            <a:custGeom>
              <a:rect b="b" l="l" r="r" t="t"/>
              <a:pathLst>
                <a:path extrusionOk="0" h="270" w="21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8" name="Google Shape;168;p7"/>
            <p:cNvSpPr/>
            <p:nvPr/>
          </p:nvSpPr>
          <p:spPr>
            <a:xfrm>
              <a:off x="3746501" y="3116263"/>
              <a:ext cx="168275" cy="149225"/>
            </a:xfrm>
            <a:custGeom>
              <a:rect b="b" l="l" r="r" t="t"/>
              <a:pathLst>
                <a:path extrusionOk="0" h="366" w="414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69" name="Google Shape;169;p7"/>
            <p:cNvSpPr/>
            <p:nvPr/>
          </p:nvSpPr>
          <p:spPr>
            <a:xfrm>
              <a:off x="5189538" y="2614613"/>
              <a:ext cx="603250" cy="517525"/>
            </a:xfrm>
            <a:custGeom>
              <a:rect b="b" l="l" r="r" t="t"/>
              <a:pathLst>
                <a:path extrusionOk="0" h="1278" w="148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0" name="Google Shape;170;p7"/>
            <p:cNvSpPr/>
            <p:nvPr/>
          </p:nvSpPr>
          <p:spPr>
            <a:xfrm>
              <a:off x="5043488" y="3700463"/>
              <a:ext cx="60325" cy="60325"/>
            </a:xfrm>
            <a:custGeom>
              <a:rect b="b" l="l" r="r" t="t"/>
              <a:pathLst>
                <a:path extrusionOk="0" h="150" w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1" name="Google Shape;171;p7"/>
            <p:cNvSpPr/>
            <p:nvPr/>
          </p:nvSpPr>
          <p:spPr>
            <a:xfrm>
              <a:off x="8034338" y="1751013"/>
              <a:ext cx="122238" cy="485775"/>
            </a:xfrm>
            <a:custGeom>
              <a:rect b="b" l="l" r="r" t="t"/>
              <a:pathLst>
                <a:path extrusionOk="0" h="1194" w="300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2" name="Google Shape;172;p7"/>
            <p:cNvSpPr/>
            <p:nvPr/>
          </p:nvSpPr>
          <p:spPr>
            <a:xfrm>
              <a:off x="4738688" y="1149350"/>
              <a:ext cx="3673475" cy="1169988"/>
            </a:xfrm>
            <a:custGeom>
              <a:rect b="b" l="l" r="r" t="t"/>
              <a:pathLst>
                <a:path extrusionOk="0" h="2880" w="9048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3" name="Google Shape;173;p7"/>
            <p:cNvSpPr/>
            <p:nvPr/>
          </p:nvSpPr>
          <p:spPr>
            <a:xfrm>
              <a:off x="4762501" y="2092325"/>
              <a:ext cx="249238" cy="149225"/>
            </a:xfrm>
            <a:custGeom>
              <a:rect b="b" l="l" r="r" t="t"/>
              <a:pathLst>
                <a:path extrusionOk="0" h="366" w="612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4" name="Google Shape;174;p7"/>
            <p:cNvSpPr/>
            <p:nvPr/>
          </p:nvSpPr>
          <p:spPr>
            <a:xfrm>
              <a:off x="5651501" y="2808288"/>
              <a:ext cx="26988" cy="58738"/>
            </a:xfrm>
            <a:custGeom>
              <a:rect b="b" l="l" r="r" t="t"/>
              <a:pathLst>
                <a:path extrusionOk="0" h="144" w="66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5" name="Google Shape;175;p7"/>
            <p:cNvSpPr/>
            <p:nvPr/>
          </p:nvSpPr>
          <p:spPr>
            <a:xfrm>
              <a:off x="2303463" y="3065463"/>
              <a:ext cx="55563" cy="23813"/>
            </a:xfrm>
            <a:custGeom>
              <a:rect b="b" l="l" r="r" t="t"/>
              <a:pathLst>
                <a:path extrusionOk="0" h="60" w="138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6" name="Google Shape;176;p7"/>
            <p:cNvSpPr/>
            <p:nvPr/>
          </p:nvSpPr>
          <p:spPr>
            <a:xfrm>
              <a:off x="3978276" y="2290763"/>
              <a:ext cx="92075" cy="166688"/>
            </a:xfrm>
            <a:custGeom>
              <a:rect b="b" l="l" r="r" t="t"/>
              <a:pathLst>
                <a:path extrusionOk="0" h="414" w="228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7" name="Google Shape;177;p7"/>
            <p:cNvSpPr/>
            <p:nvPr/>
          </p:nvSpPr>
          <p:spPr>
            <a:xfrm>
              <a:off x="4602163" y="1885950"/>
              <a:ext cx="254000" cy="182563"/>
            </a:xfrm>
            <a:custGeom>
              <a:rect b="b" l="l" r="r" t="t"/>
              <a:pathLst>
                <a:path extrusionOk="0" h="450" w="624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8" name="Google Shape;178;p7"/>
            <p:cNvSpPr/>
            <p:nvPr/>
          </p:nvSpPr>
          <p:spPr>
            <a:xfrm>
              <a:off x="7588251" y="3054350"/>
              <a:ext cx="290513" cy="487363"/>
            </a:xfrm>
            <a:custGeom>
              <a:rect b="b" l="l" r="r" t="t"/>
              <a:pathLst>
                <a:path extrusionOk="0" h="1200" w="714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79" name="Google Shape;179;p7"/>
            <p:cNvSpPr/>
            <p:nvPr/>
          </p:nvSpPr>
          <p:spPr>
            <a:xfrm>
              <a:off x="1862138" y="3665538"/>
              <a:ext cx="382588" cy="604838"/>
            </a:xfrm>
            <a:custGeom>
              <a:rect b="b" l="l" r="r" t="t"/>
              <a:pathLst>
                <a:path extrusionOk="0" h="1488" w="942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0" name="Google Shape;180;p7"/>
            <p:cNvSpPr/>
            <p:nvPr/>
          </p:nvSpPr>
          <p:spPr>
            <a:xfrm>
              <a:off x="2446338" y="4297363"/>
              <a:ext cx="242888" cy="274638"/>
            </a:xfrm>
            <a:custGeom>
              <a:rect b="b" l="l" r="r" t="t"/>
              <a:pathLst>
                <a:path extrusionOk="0" h="678" w="600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1" name="Google Shape;181;p7"/>
            <p:cNvSpPr/>
            <p:nvPr/>
          </p:nvSpPr>
          <p:spPr>
            <a:xfrm>
              <a:off x="8267701" y="3727450"/>
              <a:ext cx="441325" cy="295275"/>
            </a:xfrm>
            <a:custGeom>
              <a:rect b="b" l="l" r="r" t="t"/>
              <a:pathLst>
                <a:path extrusionOk="0" h="726" w="108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2" name="Google Shape;182;p7"/>
            <p:cNvSpPr/>
            <p:nvPr/>
          </p:nvSpPr>
          <p:spPr>
            <a:xfrm>
              <a:off x="1820863" y="3352800"/>
              <a:ext cx="165100" cy="79375"/>
            </a:xfrm>
            <a:custGeom>
              <a:rect b="b" l="l" r="r" t="t"/>
              <a:pathLst>
                <a:path extrusionOk="0" h="198" w="40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3" name="Google Shape;183;p7"/>
            <p:cNvSpPr/>
            <p:nvPr/>
          </p:nvSpPr>
          <p:spPr>
            <a:xfrm>
              <a:off x="5915026" y="2455863"/>
              <a:ext cx="427038" cy="428625"/>
            </a:xfrm>
            <a:custGeom>
              <a:rect b="b" l="l" r="r" t="t"/>
              <a:pathLst>
                <a:path extrusionOk="0" h="1056" w="1050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4" name="Google Shape;184;p7"/>
            <p:cNvSpPr/>
            <p:nvPr/>
          </p:nvSpPr>
          <p:spPr>
            <a:xfrm>
              <a:off x="7391401" y="3101975"/>
              <a:ext cx="38100" cy="25400"/>
            </a:xfrm>
            <a:custGeom>
              <a:rect b="b" l="l" r="r" t="t"/>
              <a:pathLst>
                <a:path extrusionOk="0" h="66" w="9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5" name="Google Shape;185;p7"/>
            <p:cNvSpPr/>
            <p:nvPr/>
          </p:nvSpPr>
          <p:spPr>
            <a:xfrm>
              <a:off x="5695951" y="2847975"/>
              <a:ext cx="219075" cy="273050"/>
            </a:xfrm>
            <a:custGeom>
              <a:rect b="b" l="l" r="r" t="t"/>
              <a:pathLst>
                <a:path extrusionOk="0" h="672" w="540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6" name="Google Shape;186;p7"/>
            <p:cNvSpPr/>
            <p:nvPr/>
          </p:nvSpPr>
          <p:spPr>
            <a:xfrm>
              <a:off x="4387851" y="1179513"/>
              <a:ext cx="552450" cy="608013"/>
            </a:xfrm>
            <a:custGeom>
              <a:rect b="b" l="l" r="r" t="t"/>
              <a:pathLst>
                <a:path extrusionOk="0" h="1500" w="1362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7" name="Google Shape;187;p7"/>
            <p:cNvSpPr/>
            <p:nvPr/>
          </p:nvSpPr>
          <p:spPr>
            <a:xfrm>
              <a:off x="4291013" y="3213100"/>
              <a:ext cx="339725" cy="312738"/>
            </a:xfrm>
            <a:custGeom>
              <a:rect b="b" l="l" r="r" t="t"/>
              <a:pathLst>
                <a:path extrusionOk="0" h="768" w="840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8" name="Google Shape;188;p7"/>
            <p:cNvSpPr/>
            <p:nvPr/>
          </p:nvSpPr>
          <p:spPr>
            <a:xfrm>
              <a:off x="4219576" y="2898775"/>
              <a:ext cx="450850" cy="382588"/>
            </a:xfrm>
            <a:custGeom>
              <a:rect b="b" l="l" r="r" t="t"/>
              <a:pathLst>
                <a:path extrusionOk="0" h="942" w="1110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89" name="Google Shape;189;p7"/>
            <p:cNvSpPr/>
            <p:nvPr/>
          </p:nvSpPr>
          <p:spPr>
            <a:xfrm>
              <a:off x="1698626" y="3181350"/>
              <a:ext cx="131763" cy="134938"/>
            </a:xfrm>
            <a:custGeom>
              <a:rect b="b" l="l" r="r" t="t"/>
              <a:pathLst>
                <a:path extrusionOk="0" h="330" w="324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0" name="Google Shape;190;p7"/>
            <p:cNvSpPr/>
            <p:nvPr/>
          </p:nvSpPr>
          <p:spPr>
            <a:xfrm>
              <a:off x="8521701" y="4789488"/>
              <a:ext cx="515938" cy="398463"/>
            </a:xfrm>
            <a:custGeom>
              <a:rect b="b" l="l" r="r" t="t"/>
              <a:pathLst>
                <a:path extrusionOk="0" h="984" w="1272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1" name="Google Shape;191;p7"/>
            <p:cNvSpPr/>
            <p:nvPr/>
          </p:nvSpPr>
          <p:spPr>
            <a:xfrm>
              <a:off x="2733676" y="1990725"/>
              <a:ext cx="173038" cy="155575"/>
            </a:xfrm>
            <a:custGeom>
              <a:rect b="b" l="l" r="r" t="t"/>
              <a:pathLst>
                <a:path extrusionOk="0" h="384" w="426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2" name="Google Shape;192;p7"/>
            <p:cNvSpPr/>
            <p:nvPr/>
          </p:nvSpPr>
          <p:spPr>
            <a:xfrm>
              <a:off x="4324351" y="1928813"/>
              <a:ext cx="109538" cy="85725"/>
            </a:xfrm>
            <a:custGeom>
              <a:rect b="b" l="l" r="r" t="t"/>
              <a:pathLst>
                <a:path extrusionOk="0" h="210" w="27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3" name="Google Shape;193;p7"/>
            <p:cNvSpPr/>
            <p:nvPr/>
          </p:nvSpPr>
          <p:spPr>
            <a:xfrm>
              <a:off x="6451601" y="2670175"/>
              <a:ext cx="238125" cy="133350"/>
            </a:xfrm>
            <a:custGeom>
              <a:rect b="b" l="l" r="r" t="t"/>
              <a:pathLst>
                <a:path extrusionOk="0" h="330" w="588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4" name="Google Shape;194;p7"/>
            <p:cNvSpPr/>
            <p:nvPr/>
          </p:nvSpPr>
          <p:spPr>
            <a:xfrm>
              <a:off x="4546601" y="4221163"/>
              <a:ext cx="387350" cy="395288"/>
            </a:xfrm>
            <a:custGeom>
              <a:rect b="b" l="l" r="r" t="t"/>
              <a:pathLst>
                <a:path extrusionOk="0" h="972" w="954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5" name="Google Shape;195;p7"/>
            <p:cNvSpPr/>
            <p:nvPr/>
          </p:nvSpPr>
          <p:spPr>
            <a:xfrm>
              <a:off x="6826251" y="2733675"/>
              <a:ext cx="258763" cy="608013"/>
            </a:xfrm>
            <a:custGeom>
              <a:rect b="b" l="l" r="r" t="t"/>
              <a:pathLst>
                <a:path extrusionOk="0" h="1500" w="636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6" name="Google Shape;196;p7"/>
            <p:cNvSpPr/>
            <p:nvPr/>
          </p:nvSpPr>
          <p:spPr>
            <a:xfrm>
              <a:off x="5075238" y="4010025"/>
              <a:ext cx="309563" cy="542925"/>
            </a:xfrm>
            <a:custGeom>
              <a:rect b="b" l="l" r="r" t="t"/>
              <a:pathLst>
                <a:path extrusionOk="0" h="1338" w="762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7" name="Google Shape;197;p7"/>
            <p:cNvSpPr/>
            <p:nvPr/>
          </p:nvSpPr>
          <p:spPr>
            <a:xfrm>
              <a:off x="3851276" y="2493963"/>
              <a:ext cx="344488" cy="268288"/>
            </a:xfrm>
            <a:custGeom>
              <a:rect b="b" l="l" r="r" t="t"/>
              <a:pathLst>
                <a:path extrusionOk="0" h="660" w="846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8" name="Google Shape;198;p7"/>
            <p:cNvSpPr/>
            <p:nvPr/>
          </p:nvSpPr>
          <p:spPr>
            <a:xfrm>
              <a:off x="4719638" y="2241550"/>
              <a:ext cx="46038" cy="55563"/>
            </a:xfrm>
            <a:custGeom>
              <a:rect b="b" l="l" r="r" t="t"/>
              <a:pathLst>
                <a:path extrusionOk="0" h="138" w="114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199" name="Google Shape;199;p7"/>
            <p:cNvSpPr/>
            <p:nvPr/>
          </p:nvSpPr>
          <p:spPr>
            <a:xfrm>
              <a:off x="6465888" y="1968500"/>
              <a:ext cx="852488" cy="338138"/>
            </a:xfrm>
            <a:custGeom>
              <a:rect b="b" l="l" r="r" t="t"/>
              <a:pathLst>
                <a:path extrusionOk="0" h="834" w="2100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0" name="Google Shape;200;p7"/>
            <p:cNvSpPr/>
            <p:nvPr/>
          </p:nvSpPr>
          <p:spPr>
            <a:xfrm>
              <a:off x="4924426" y="2085975"/>
              <a:ext cx="87313" cy="96838"/>
            </a:xfrm>
            <a:custGeom>
              <a:rect b="b" l="l" r="r" t="t"/>
              <a:pathLst>
                <a:path extrusionOk="0" h="240" w="216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1" name="Google Shape;201;p7"/>
            <p:cNvSpPr/>
            <p:nvPr/>
          </p:nvSpPr>
          <p:spPr>
            <a:xfrm>
              <a:off x="1001713" y="2598738"/>
              <a:ext cx="755650" cy="592138"/>
            </a:xfrm>
            <a:custGeom>
              <a:rect b="b" l="l" r="r" t="t"/>
              <a:pathLst>
                <a:path extrusionOk="0" h="1458" w="1860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2" name="Google Shape;202;p7"/>
            <p:cNvSpPr/>
            <p:nvPr/>
          </p:nvSpPr>
          <p:spPr>
            <a:xfrm>
              <a:off x="4611688" y="2482850"/>
              <a:ext cx="12700" cy="11113"/>
            </a:xfrm>
            <a:custGeom>
              <a:rect b="b" l="l" r="r" t="t"/>
              <a:pathLst>
                <a:path extrusionOk="0" h="30" w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3" name="Google Shape;203;p7"/>
            <p:cNvSpPr/>
            <p:nvPr/>
          </p:nvSpPr>
          <p:spPr>
            <a:xfrm>
              <a:off x="3735388" y="2776538"/>
              <a:ext cx="347663" cy="407988"/>
            </a:xfrm>
            <a:custGeom>
              <a:rect b="b" l="l" r="r" t="t"/>
              <a:pathLst>
                <a:path extrusionOk="0" h="1002" w="858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4" name="Google Shape;204;p7"/>
            <p:cNvSpPr/>
            <p:nvPr/>
          </p:nvSpPr>
          <p:spPr>
            <a:xfrm>
              <a:off x="3862388" y="2847975"/>
              <a:ext cx="471488" cy="487363"/>
            </a:xfrm>
            <a:custGeom>
              <a:rect b="b" l="l" r="r" t="t"/>
              <a:pathLst>
                <a:path extrusionOk="0" h="1200" w="1164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5" name="Google Shape;205;p7"/>
            <p:cNvSpPr/>
            <p:nvPr/>
          </p:nvSpPr>
          <p:spPr>
            <a:xfrm>
              <a:off x="7096126" y="3446463"/>
              <a:ext cx="123825" cy="177800"/>
            </a:xfrm>
            <a:custGeom>
              <a:rect b="b" l="l" r="r" t="t"/>
              <a:pathLst>
                <a:path extrusionOk="0" h="438" w="306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6" name="Google Shape;206;p7"/>
            <p:cNvSpPr/>
            <p:nvPr/>
          </p:nvSpPr>
          <p:spPr>
            <a:xfrm>
              <a:off x="7386638" y="3425825"/>
              <a:ext cx="279400" cy="214313"/>
            </a:xfrm>
            <a:custGeom>
              <a:rect b="b" l="l" r="r" t="t"/>
              <a:pathLst>
                <a:path extrusionOk="0" h="528" w="690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7" name="Google Shape;207;p7"/>
            <p:cNvSpPr/>
            <p:nvPr/>
          </p:nvSpPr>
          <p:spPr>
            <a:xfrm>
              <a:off x="5149851" y="3975100"/>
              <a:ext cx="95250" cy="254000"/>
            </a:xfrm>
            <a:custGeom>
              <a:rect b="b" l="l" r="r" t="t"/>
              <a:pathLst>
                <a:path extrusionOk="0" h="624" w="23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8" name="Google Shape;208;p7"/>
            <p:cNvSpPr/>
            <p:nvPr/>
          </p:nvSpPr>
          <p:spPr>
            <a:xfrm>
              <a:off x="5427663" y="4068763"/>
              <a:ext cx="241300" cy="442913"/>
            </a:xfrm>
            <a:custGeom>
              <a:rect b="b" l="l" r="r" t="t"/>
              <a:pathLst>
                <a:path extrusionOk="0" h="1092" w="594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09" name="Google Shape;209;p7"/>
            <p:cNvSpPr/>
            <p:nvPr/>
          </p:nvSpPr>
          <p:spPr>
            <a:xfrm>
              <a:off x="4776788" y="2279650"/>
              <a:ext cx="66675" cy="52388"/>
            </a:xfrm>
            <a:custGeom>
              <a:rect b="b" l="l" r="r" t="t"/>
              <a:pathLst>
                <a:path extrusionOk="0" h="126" w="162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0" name="Google Shape;210;p7"/>
            <p:cNvSpPr/>
            <p:nvPr/>
          </p:nvSpPr>
          <p:spPr>
            <a:xfrm>
              <a:off x="4391026" y="2033588"/>
              <a:ext cx="20638" cy="17463"/>
            </a:xfrm>
            <a:custGeom>
              <a:rect b="b" l="l" r="r" t="t"/>
              <a:pathLst>
                <a:path extrusionOk="0" h="42" w="54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1" name="Google Shape;211;p7"/>
            <p:cNvSpPr/>
            <p:nvPr/>
          </p:nvSpPr>
          <p:spPr>
            <a:xfrm>
              <a:off x="4765676" y="1835150"/>
              <a:ext cx="138113" cy="79375"/>
            </a:xfrm>
            <a:custGeom>
              <a:rect b="b" l="l" r="r" t="t"/>
              <a:pathLst>
                <a:path extrusionOk="0" h="198" w="342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2" name="Google Shape;212;p7"/>
            <p:cNvSpPr/>
            <p:nvPr/>
          </p:nvSpPr>
          <p:spPr>
            <a:xfrm>
              <a:off x="4483101" y="2122488"/>
              <a:ext cx="6350" cy="9525"/>
            </a:xfrm>
            <a:custGeom>
              <a:rect b="b" l="l" r="r" t="t"/>
              <a:pathLst>
                <a:path extrusionOk="0" h="24" w="18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3" name="Google Shape;213;p7"/>
            <p:cNvSpPr/>
            <p:nvPr/>
          </p:nvSpPr>
          <p:spPr>
            <a:xfrm>
              <a:off x="4479926" y="2579688"/>
              <a:ext cx="446088" cy="450850"/>
            </a:xfrm>
            <a:custGeom>
              <a:rect b="b" l="l" r="r" t="t"/>
              <a:pathLst>
                <a:path extrusionOk="0" h="1110" w="1098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4" name="Google Shape;214;p7"/>
            <p:cNvSpPr/>
            <p:nvPr/>
          </p:nvSpPr>
          <p:spPr>
            <a:xfrm>
              <a:off x="3871913" y="3386138"/>
              <a:ext cx="125413" cy="139700"/>
            </a:xfrm>
            <a:custGeom>
              <a:rect b="b" l="l" r="r" t="t"/>
              <a:pathLst>
                <a:path extrusionOk="0" h="342" w="31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5" name="Google Shape;215;p7"/>
            <p:cNvSpPr/>
            <p:nvPr/>
          </p:nvSpPr>
          <p:spPr>
            <a:xfrm>
              <a:off x="4972051" y="4603750"/>
              <a:ext cx="68263" cy="66675"/>
            </a:xfrm>
            <a:custGeom>
              <a:rect b="b" l="l" r="r" t="t"/>
              <a:pathLst>
                <a:path extrusionOk="0" h="162" w="168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6" name="Google Shape;216;p7"/>
            <p:cNvSpPr/>
            <p:nvPr/>
          </p:nvSpPr>
          <p:spPr>
            <a:xfrm>
              <a:off x="5181601" y="2533650"/>
              <a:ext cx="44450" cy="63500"/>
            </a:xfrm>
            <a:custGeom>
              <a:rect b="b" l="l" r="r" t="t"/>
              <a:pathLst>
                <a:path extrusionOk="0" h="156" w="108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7" name="Google Shape;217;p7"/>
            <p:cNvSpPr/>
            <p:nvPr/>
          </p:nvSpPr>
          <p:spPr>
            <a:xfrm>
              <a:off x="4762501" y="1785938"/>
              <a:ext cx="173038" cy="73025"/>
            </a:xfrm>
            <a:custGeom>
              <a:rect b="b" l="l" r="r" t="t"/>
              <a:pathLst>
                <a:path extrusionOk="0" h="180" w="426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8" name="Google Shape;218;p7"/>
            <p:cNvSpPr/>
            <p:nvPr/>
          </p:nvSpPr>
          <p:spPr>
            <a:xfrm>
              <a:off x="7054851" y="2930525"/>
              <a:ext cx="244475" cy="282575"/>
            </a:xfrm>
            <a:custGeom>
              <a:rect b="b" l="l" r="r" t="t"/>
              <a:pathLst>
                <a:path extrusionOk="0" h="696" w="600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19" name="Google Shape;219;p7"/>
            <p:cNvSpPr/>
            <p:nvPr/>
          </p:nvSpPr>
          <p:spPr>
            <a:xfrm>
              <a:off x="6080126" y="2255838"/>
              <a:ext cx="273050" cy="127000"/>
            </a:xfrm>
            <a:custGeom>
              <a:rect b="b" l="l" r="r" t="t"/>
              <a:pathLst>
                <a:path extrusionOk="0" h="312" w="67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0" name="Google Shape;220;p7"/>
            <p:cNvSpPr/>
            <p:nvPr/>
          </p:nvSpPr>
          <p:spPr>
            <a:xfrm>
              <a:off x="5518151" y="2684463"/>
              <a:ext cx="55563" cy="49213"/>
            </a:xfrm>
            <a:custGeom>
              <a:rect b="b" l="l" r="r" t="t"/>
              <a:pathLst>
                <a:path extrusionOk="0" h="120" w="138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1" name="Google Shape;221;p7"/>
            <p:cNvSpPr/>
            <p:nvPr/>
          </p:nvSpPr>
          <p:spPr>
            <a:xfrm>
              <a:off x="7637463" y="2406650"/>
              <a:ext cx="111125" cy="173038"/>
            </a:xfrm>
            <a:custGeom>
              <a:rect b="b" l="l" r="r" t="t"/>
              <a:pathLst>
                <a:path extrusionOk="0" h="426" w="27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2" name="Google Shape;222;p7"/>
            <p:cNvSpPr/>
            <p:nvPr/>
          </p:nvSpPr>
          <p:spPr>
            <a:xfrm>
              <a:off x="7545388" y="2263775"/>
              <a:ext cx="133350" cy="169863"/>
            </a:xfrm>
            <a:custGeom>
              <a:rect b="b" l="l" r="r" t="t"/>
              <a:pathLst>
                <a:path extrusionOk="0" h="420" w="33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3" name="Google Shape;223;p7"/>
            <p:cNvSpPr/>
            <p:nvPr/>
          </p:nvSpPr>
          <p:spPr>
            <a:xfrm>
              <a:off x="5194301" y="3513138"/>
              <a:ext cx="228600" cy="309563"/>
            </a:xfrm>
            <a:custGeom>
              <a:rect b="b" l="l" r="r" t="t"/>
              <a:pathLst>
                <a:path extrusionOk="0" h="762" w="564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4" name="Google Shape;224;p7"/>
            <p:cNvSpPr/>
            <p:nvPr/>
          </p:nvSpPr>
          <p:spPr>
            <a:xfrm>
              <a:off x="5427663" y="1868488"/>
              <a:ext cx="1020763" cy="473075"/>
            </a:xfrm>
            <a:custGeom>
              <a:rect b="b" l="l" r="r" t="t"/>
              <a:pathLst>
                <a:path extrusionOk="0" h="1164" w="251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5" name="Google Shape;225;p7"/>
            <p:cNvSpPr/>
            <p:nvPr/>
          </p:nvSpPr>
          <p:spPr>
            <a:xfrm>
              <a:off x="5194301" y="2578100"/>
              <a:ext cx="114300" cy="136525"/>
            </a:xfrm>
            <a:custGeom>
              <a:rect b="b" l="l" r="r" t="t"/>
              <a:pathLst>
                <a:path extrusionOk="0" h="336" w="282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6" name="Google Shape;226;p7"/>
            <p:cNvSpPr/>
            <p:nvPr/>
          </p:nvSpPr>
          <p:spPr>
            <a:xfrm>
              <a:off x="1978026" y="3065463"/>
              <a:ext cx="63500" cy="20638"/>
            </a:xfrm>
            <a:custGeom>
              <a:rect b="b" l="l" r="r" t="t"/>
              <a:pathLst>
                <a:path extrusionOk="0" h="54" w="156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7" name="Google Shape;227;p7"/>
            <p:cNvSpPr/>
            <p:nvPr/>
          </p:nvSpPr>
          <p:spPr>
            <a:xfrm>
              <a:off x="7700963" y="2181225"/>
              <a:ext cx="355600" cy="693738"/>
            </a:xfrm>
            <a:custGeom>
              <a:rect b="b" l="l" r="r" t="t"/>
              <a:pathLst>
                <a:path extrusionOk="0" h="1710" w="876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8" name="Google Shape;228;p7"/>
            <p:cNvSpPr/>
            <p:nvPr/>
          </p:nvSpPr>
          <p:spPr>
            <a:xfrm>
              <a:off x="4410076" y="2128838"/>
              <a:ext cx="315913" cy="336550"/>
            </a:xfrm>
            <a:custGeom>
              <a:rect b="b" l="l" r="r" t="t"/>
              <a:pathLst>
                <a:path extrusionOk="0" h="828" w="780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29" name="Google Shape;229;p7"/>
            <p:cNvSpPr/>
            <p:nvPr/>
          </p:nvSpPr>
          <p:spPr>
            <a:xfrm>
              <a:off x="5170488" y="2573338"/>
              <a:ext cx="41275" cy="130175"/>
            </a:xfrm>
            <a:custGeom>
              <a:rect b="b" l="l" r="r" t="t"/>
              <a:pathLst>
                <a:path extrusionOk="0" h="324" w="102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0" name="Google Shape;230;p7"/>
            <p:cNvSpPr/>
            <p:nvPr/>
          </p:nvSpPr>
          <p:spPr>
            <a:xfrm>
              <a:off x="3995738" y="1871663"/>
              <a:ext cx="114300" cy="120650"/>
            </a:xfrm>
            <a:custGeom>
              <a:rect b="b" l="l" r="r" t="t"/>
              <a:pathLst>
                <a:path extrusionOk="0" h="300" w="282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1" name="Google Shape;231;p7"/>
            <p:cNvSpPr/>
            <p:nvPr/>
          </p:nvSpPr>
          <p:spPr>
            <a:xfrm>
              <a:off x="5289551" y="2446338"/>
              <a:ext cx="277813" cy="268288"/>
            </a:xfrm>
            <a:custGeom>
              <a:rect b="b" l="l" r="r" t="t"/>
              <a:pathLst>
                <a:path extrusionOk="0" h="660" w="684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2" name="Google Shape;232;p7"/>
            <p:cNvSpPr/>
            <p:nvPr/>
          </p:nvSpPr>
          <p:spPr>
            <a:xfrm>
              <a:off x="5408613" y="2365375"/>
              <a:ext cx="584200" cy="479425"/>
            </a:xfrm>
            <a:custGeom>
              <a:rect b="b" l="l" r="r" t="t"/>
              <a:pathLst>
                <a:path extrusionOk="0" h="1182" w="1440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3" name="Google Shape;233;p7"/>
            <p:cNvSpPr/>
            <p:nvPr/>
          </p:nvSpPr>
          <p:spPr>
            <a:xfrm>
              <a:off x="6959601" y="3481388"/>
              <a:ext cx="1325563" cy="528638"/>
            </a:xfrm>
            <a:custGeom>
              <a:rect b="b" l="l" r="r" t="t"/>
              <a:pathLst>
                <a:path extrusionOk="0" h="1302" w="3264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4" name="Google Shape;234;p7"/>
            <p:cNvSpPr/>
            <p:nvPr/>
          </p:nvSpPr>
          <p:spPr>
            <a:xfrm>
              <a:off x="6146801" y="2489200"/>
              <a:ext cx="793750" cy="957263"/>
            </a:xfrm>
            <a:custGeom>
              <a:rect b="b" l="l" r="r" t="t"/>
              <a:pathLst>
                <a:path extrusionOk="0" h="2358" w="1956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5" name="Google Shape;235;p7"/>
            <p:cNvSpPr/>
            <p:nvPr/>
          </p:nvSpPr>
          <p:spPr>
            <a:xfrm>
              <a:off x="3751263" y="1536700"/>
              <a:ext cx="231775" cy="90488"/>
            </a:xfrm>
            <a:custGeom>
              <a:rect b="b" l="l" r="r" t="t"/>
              <a:pathLst>
                <a:path extrusionOk="0" h="222" w="570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6" name="Google Shape;236;p7"/>
            <p:cNvSpPr/>
            <p:nvPr/>
          </p:nvSpPr>
          <p:spPr>
            <a:xfrm>
              <a:off x="4657726" y="2082800"/>
              <a:ext cx="173038" cy="90488"/>
            </a:xfrm>
            <a:custGeom>
              <a:rect b="b" l="l" r="r" t="t"/>
              <a:pathLst>
                <a:path extrusionOk="0" h="222" w="426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7" name="Google Shape;237;p7"/>
            <p:cNvSpPr/>
            <p:nvPr/>
          </p:nvSpPr>
          <p:spPr>
            <a:xfrm>
              <a:off x="1654176" y="3143250"/>
              <a:ext cx="180975" cy="100013"/>
            </a:xfrm>
            <a:custGeom>
              <a:rect b="b" l="l" r="r" t="t"/>
              <a:pathLst>
                <a:path extrusionOk="0" h="246" w="444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8" name="Google Shape;238;p7"/>
            <p:cNvSpPr/>
            <p:nvPr/>
          </p:nvSpPr>
          <p:spPr>
            <a:xfrm>
              <a:off x="2098676" y="3016250"/>
              <a:ext cx="79375" cy="63500"/>
            </a:xfrm>
            <a:custGeom>
              <a:rect b="b" l="l" r="r" t="t"/>
              <a:pathLst>
                <a:path extrusionOk="0" h="156" w="198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39" name="Google Shape;239;p7"/>
            <p:cNvSpPr/>
            <p:nvPr/>
          </p:nvSpPr>
          <p:spPr>
            <a:xfrm>
              <a:off x="2632076" y="3478213"/>
              <a:ext cx="82550" cy="120650"/>
            </a:xfrm>
            <a:custGeom>
              <a:rect b="b" l="l" r="r" t="t"/>
              <a:pathLst>
                <a:path extrusionOk="0" h="76" w="52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0" name="Google Shape;240;p7"/>
            <p:cNvSpPr/>
            <p:nvPr/>
          </p:nvSpPr>
          <p:spPr>
            <a:xfrm>
              <a:off x="2438401" y="3390900"/>
              <a:ext cx="131763" cy="236538"/>
            </a:xfrm>
            <a:custGeom>
              <a:rect b="b" l="l" r="r" t="t"/>
              <a:pathLst>
                <a:path extrusionOk="0" h="582" w="324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1" name="Google Shape;241;p7"/>
            <p:cNvSpPr/>
            <p:nvPr/>
          </p:nvSpPr>
          <p:spPr>
            <a:xfrm>
              <a:off x="3744913" y="3249613"/>
              <a:ext cx="74613" cy="63500"/>
            </a:xfrm>
            <a:custGeom>
              <a:rect b="b" l="l" r="r" t="t"/>
              <a:pathLst>
                <a:path extrusionOk="0" h="156" w="18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2" name="Google Shape;242;p7"/>
            <p:cNvSpPr/>
            <p:nvPr/>
          </p:nvSpPr>
          <p:spPr>
            <a:xfrm>
              <a:off x="3781426" y="3252788"/>
              <a:ext cx="211138" cy="179388"/>
            </a:xfrm>
            <a:custGeom>
              <a:rect b="b" l="l" r="r" t="t"/>
              <a:pathLst>
                <a:path extrusionOk="0" h="444" w="522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3" name="Google Shape;243;p7"/>
            <p:cNvSpPr/>
            <p:nvPr/>
          </p:nvSpPr>
          <p:spPr>
            <a:xfrm>
              <a:off x="1570038" y="3081338"/>
              <a:ext cx="120650" cy="136525"/>
            </a:xfrm>
            <a:custGeom>
              <a:rect b="b" l="l" r="r" t="t"/>
              <a:pathLst>
                <a:path extrusionOk="0" h="336" w="300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4" name="Google Shape;244;p7"/>
            <p:cNvSpPr/>
            <p:nvPr/>
          </p:nvSpPr>
          <p:spPr>
            <a:xfrm>
              <a:off x="2970213" y="1114425"/>
              <a:ext cx="1138238" cy="619125"/>
            </a:xfrm>
            <a:custGeom>
              <a:rect b="b" l="l" r="r" t="t"/>
              <a:pathLst>
                <a:path extrusionOk="0" h="398" w="732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5" name="Google Shape;245;p7"/>
            <p:cNvSpPr/>
            <p:nvPr/>
          </p:nvSpPr>
          <p:spPr>
            <a:xfrm>
              <a:off x="4775201" y="2301875"/>
              <a:ext cx="215900" cy="223838"/>
            </a:xfrm>
            <a:custGeom>
              <a:rect b="b" l="l" r="r" t="t"/>
              <a:pathLst>
                <a:path extrusionOk="0" h="552" w="534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6" name="Google Shape;246;p7"/>
            <p:cNvSpPr/>
            <p:nvPr/>
          </p:nvSpPr>
          <p:spPr>
            <a:xfrm>
              <a:off x="4114801" y="3303588"/>
              <a:ext cx="131763" cy="209550"/>
            </a:xfrm>
            <a:custGeom>
              <a:rect b="b" l="l" r="r" t="t"/>
              <a:pathLst>
                <a:path extrusionOk="0" h="516" w="324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7" name="Google Shape;247;p7"/>
            <p:cNvSpPr/>
            <p:nvPr/>
          </p:nvSpPr>
          <p:spPr>
            <a:xfrm>
              <a:off x="4397376" y="1882775"/>
              <a:ext cx="228600" cy="239713"/>
            </a:xfrm>
            <a:custGeom>
              <a:rect b="b" l="l" r="r" t="t"/>
              <a:pathLst>
                <a:path extrusionOk="0" h="588" w="564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8" name="Google Shape;248;p7"/>
            <p:cNvSpPr/>
            <p:nvPr/>
          </p:nvSpPr>
          <p:spPr>
            <a:xfrm>
              <a:off x="5284788" y="2241550"/>
              <a:ext cx="187325" cy="85725"/>
            </a:xfrm>
            <a:custGeom>
              <a:rect b="b" l="l" r="r" t="t"/>
              <a:pathLst>
                <a:path extrusionOk="0" h="210" w="462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49" name="Google Shape;249;p7"/>
            <p:cNvSpPr/>
            <p:nvPr/>
          </p:nvSpPr>
          <p:spPr>
            <a:xfrm>
              <a:off x="3730626" y="3216275"/>
              <a:ext cx="87313" cy="20638"/>
            </a:xfrm>
            <a:custGeom>
              <a:rect b="b" l="l" r="r" t="t"/>
              <a:pathLst>
                <a:path extrusionOk="0" h="54" w="216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0" name="Google Shape;250;p7"/>
            <p:cNvSpPr/>
            <p:nvPr/>
          </p:nvSpPr>
          <p:spPr>
            <a:xfrm>
              <a:off x="4460876" y="3587750"/>
              <a:ext cx="169863" cy="207963"/>
            </a:xfrm>
            <a:custGeom>
              <a:rect b="b" l="l" r="r" t="t"/>
              <a:pathLst>
                <a:path extrusionOk="0" h="510" w="42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1" name="Google Shape;251;p7"/>
            <p:cNvSpPr/>
            <p:nvPr/>
          </p:nvSpPr>
          <p:spPr>
            <a:xfrm>
              <a:off x="4119563" y="1998663"/>
              <a:ext cx="369888" cy="319088"/>
            </a:xfrm>
            <a:custGeom>
              <a:rect b="b" l="l" r="r" t="t"/>
              <a:pathLst>
                <a:path extrusionOk="0" h="198" w="230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2" name="Google Shape;252;p7"/>
            <p:cNvSpPr/>
            <p:nvPr/>
          </p:nvSpPr>
          <p:spPr>
            <a:xfrm>
              <a:off x="4725988" y="1439863"/>
              <a:ext cx="255588" cy="290513"/>
            </a:xfrm>
            <a:custGeom>
              <a:rect b="b" l="l" r="r" t="t"/>
              <a:pathLst>
                <a:path extrusionOk="0" h="714" w="630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3" name="Google Shape;253;p7"/>
            <p:cNvSpPr/>
            <p:nvPr/>
          </p:nvSpPr>
          <p:spPr>
            <a:xfrm>
              <a:off x="5164138" y="3179763"/>
              <a:ext cx="428625" cy="374650"/>
            </a:xfrm>
            <a:custGeom>
              <a:rect b="b" l="l" r="r" t="t"/>
              <a:pathLst>
                <a:path extrusionOk="0" h="924" w="1056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4" name="Google Shape;254;p7"/>
            <p:cNvSpPr/>
            <p:nvPr/>
          </p:nvSpPr>
          <p:spPr>
            <a:xfrm>
              <a:off x="4776788" y="1739900"/>
              <a:ext cx="141288" cy="63500"/>
            </a:xfrm>
            <a:custGeom>
              <a:rect b="b" l="l" r="r" t="t"/>
              <a:pathLst>
                <a:path extrusionOk="0" h="156" w="348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5" name="Google Shape;255;p7"/>
            <p:cNvSpPr/>
            <p:nvPr/>
          </p:nvSpPr>
          <p:spPr>
            <a:xfrm>
              <a:off x="5254626" y="3076575"/>
              <a:ext cx="195263" cy="185738"/>
            </a:xfrm>
            <a:custGeom>
              <a:rect b="b" l="l" r="r" t="t"/>
              <a:pathLst>
                <a:path extrusionOk="0" h="456" w="480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6" name="Google Shape;256;p7"/>
            <p:cNvSpPr/>
            <p:nvPr/>
          </p:nvSpPr>
          <p:spPr>
            <a:xfrm>
              <a:off x="4479926" y="3590925"/>
              <a:ext cx="58738" cy="44450"/>
            </a:xfrm>
            <a:custGeom>
              <a:rect b="b" l="l" r="r" t="t"/>
              <a:pathLst>
                <a:path extrusionOk="0" h="108" w="144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7" name="Google Shape;257;p7"/>
            <p:cNvSpPr/>
            <p:nvPr/>
          </p:nvSpPr>
          <p:spPr>
            <a:xfrm>
              <a:off x="1625601" y="3194050"/>
              <a:ext cx="69850" cy="46038"/>
            </a:xfrm>
            <a:custGeom>
              <a:rect b="b" l="l" r="r" t="t"/>
              <a:pathLst>
                <a:path extrusionOk="0" h="114" w="17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8" name="Google Shape;258;p7"/>
            <p:cNvSpPr/>
            <p:nvPr/>
          </p:nvSpPr>
          <p:spPr>
            <a:xfrm>
              <a:off x="4906963" y="2630488"/>
              <a:ext cx="320675" cy="327025"/>
            </a:xfrm>
            <a:custGeom>
              <a:rect b="b" l="l" r="r" t="t"/>
              <a:pathLst>
                <a:path extrusionOk="0" h="804" w="792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59" name="Google Shape;259;p7"/>
            <p:cNvSpPr/>
            <p:nvPr/>
          </p:nvSpPr>
          <p:spPr>
            <a:xfrm>
              <a:off x="1866901" y="3614738"/>
              <a:ext cx="168275" cy="214313"/>
            </a:xfrm>
            <a:custGeom>
              <a:rect b="b" l="l" r="r" t="t"/>
              <a:pathLst>
                <a:path extrusionOk="0" h="528" w="414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0" name="Google Shape;260;p7"/>
            <p:cNvSpPr/>
            <p:nvPr/>
          </p:nvSpPr>
          <p:spPr>
            <a:xfrm>
              <a:off x="7783513" y="3937000"/>
              <a:ext cx="101600" cy="47625"/>
            </a:xfrm>
            <a:custGeom>
              <a:rect b="b" l="l" r="r" t="t"/>
              <a:pathLst>
                <a:path extrusionOk="0" h="120" w="252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1" name="Google Shape;261;p7"/>
            <p:cNvSpPr/>
            <p:nvPr/>
          </p:nvSpPr>
          <p:spPr>
            <a:xfrm>
              <a:off x="2166938" y="3016250"/>
              <a:ext cx="101600" cy="68263"/>
            </a:xfrm>
            <a:custGeom>
              <a:rect b="b" l="l" r="r" t="t"/>
              <a:pathLst>
                <a:path extrusionOk="0" h="168" w="252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2" name="Google Shape;262;p7"/>
            <p:cNvSpPr/>
            <p:nvPr/>
          </p:nvSpPr>
          <p:spPr>
            <a:xfrm>
              <a:off x="5410201" y="3252788"/>
              <a:ext cx="47625" cy="55563"/>
            </a:xfrm>
            <a:custGeom>
              <a:rect b="b" l="l" r="r" t="t"/>
              <a:pathLst>
                <a:path extrusionOk="0" h="138" w="114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3" name="Google Shape;263;p7"/>
            <p:cNvSpPr/>
            <p:nvPr/>
          </p:nvSpPr>
          <p:spPr>
            <a:xfrm>
              <a:off x="4452938" y="1800225"/>
              <a:ext cx="112713" cy="95250"/>
            </a:xfrm>
            <a:custGeom>
              <a:rect b="b" l="l" r="r" t="t"/>
              <a:pathLst>
                <a:path extrusionOk="0" h="60" w="71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4" name="Google Shape;264;p7"/>
            <p:cNvSpPr/>
            <p:nvPr/>
          </p:nvSpPr>
          <p:spPr>
            <a:xfrm>
              <a:off x="4552951" y="2005013"/>
              <a:ext cx="171450" cy="77788"/>
            </a:xfrm>
            <a:custGeom>
              <a:rect b="b" l="l" r="r" t="t"/>
              <a:pathLst>
                <a:path extrusionOk="0" h="192" w="420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5" name="Google Shape;265;p7"/>
            <p:cNvSpPr/>
            <p:nvPr/>
          </p:nvSpPr>
          <p:spPr>
            <a:xfrm>
              <a:off x="5103813" y="2501900"/>
              <a:ext cx="60325" cy="34925"/>
            </a:xfrm>
            <a:custGeom>
              <a:rect b="b" l="l" r="r" t="t"/>
              <a:pathLst>
                <a:path extrusionOk="0" h="84" w="150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6" name="Google Shape;266;p7"/>
            <p:cNvSpPr/>
            <p:nvPr/>
          </p:nvSpPr>
          <p:spPr>
            <a:xfrm>
              <a:off x="1812926" y="2906713"/>
              <a:ext cx="300038" cy="109538"/>
            </a:xfrm>
            <a:custGeom>
              <a:rect b="b" l="l" r="r" t="t"/>
              <a:pathLst>
                <a:path extrusionOk="0" h="270" w="738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7" name="Google Shape;267;p7"/>
            <p:cNvSpPr/>
            <p:nvPr/>
          </p:nvSpPr>
          <p:spPr>
            <a:xfrm>
              <a:off x="4594226" y="2149475"/>
              <a:ext cx="149225" cy="111125"/>
            </a:xfrm>
            <a:custGeom>
              <a:rect b="b" l="l" r="r" t="t"/>
              <a:pathLst>
                <a:path extrusionOk="0" h="276" w="36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8" name="Google Shape;268;p7"/>
            <p:cNvSpPr/>
            <p:nvPr/>
          </p:nvSpPr>
          <p:spPr>
            <a:xfrm>
              <a:off x="3960813" y="3316288"/>
              <a:ext cx="177800" cy="209550"/>
            </a:xfrm>
            <a:custGeom>
              <a:rect b="b" l="l" r="r" t="t"/>
              <a:pathLst>
                <a:path extrusionOk="0" h="516" w="438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69" name="Google Shape;269;p7"/>
            <p:cNvSpPr/>
            <p:nvPr/>
          </p:nvSpPr>
          <p:spPr>
            <a:xfrm>
              <a:off x="1738313" y="3300413"/>
              <a:ext cx="96838" cy="93663"/>
            </a:xfrm>
            <a:custGeom>
              <a:rect b="b" l="l" r="r" t="t"/>
              <a:pathLst>
                <a:path extrusionOk="0" h="228" w="240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0" name="Google Shape;270;p7"/>
            <p:cNvSpPr/>
            <p:nvPr/>
          </p:nvSpPr>
          <p:spPr>
            <a:xfrm>
              <a:off x="4565651" y="3490913"/>
              <a:ext cx="547688" cy="615950"/>
            </a:xfrm>
            <a:custGeom>
              <a:rect b="b" l="l" r="r" t="t"/>
              <a:pathLst>
                <a:path extrusionOk="0" h="1518" w="1350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1" name="Google Shape;271;p7"/>
            <p:cNvSpPr/>
            <p:nvPr/>
          </p:nvSpPr>
          <p:spPr>
            <a:xfrm>
              <a:off x="4530726" y="3544888"/>
              <a:ext cx="217488" cy="284163"/>
            </a:xfrm>
            <a:custGeom>
              <a:rect b="b" l="l" r="r" t="t"/>
              <a:pathLst>
                <a:path extrusionOk="0" h="702" w="534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2" name="Google Shape;272;p7"/>
            <p:cNvSpPr/>
            <p:nvPr/>
          </p:nvSpPr>
          <p:spPr>
            <a:xfrm>
              <a:off x="1925638" y="3259138"/>
              <a:ext cx="352425" cy="546100"/>
            </a:xfrm>
            <a:custGeom>
              <a:rect b="b" l="l" r="r" t="t"/>
              <a:pathLst>
                <a:path extrusionOk="0" h="1344" w="870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3" name="Google Shape;273;p7"/>
            <p:cNvSpPr/>
            <p:nvPr/>
          </p:nvSpPr>
          <p:spPr>
            <a:xfrm>
              <a:off x="2209801" y="4243388"/>
              <a:ext cx="469900" cy="1230313"/>
            </a:xfrm>
            <a:custGeom>
              <a:rect b="b" l="l" r="r" t="t"/>
              <a:pathLst>
                <a:path extrusionOk="0" h="3030" w="1158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4" name="Google Shape;274;p7"/>
            <p:cNvSpPr/>
            <p:nvPr/>
          </p:nvSpPr>
          <p:spPr>
            <a:xfrm>
              <a:off x="6202363" y="1922463"/>
              <a:ext cx="1485900" cy="1147763"/>
            </a:xfrm>
            <a:custGeom>
              <a:rect b="b" l="l" r="r" t="t"/>
              <a:pathLst>
                <a:path extrusionOk="0" h="2826" w="3660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5" name="Google Shape;275;p7"/>
            <p:cNvSpPr/>
            <p:nvPr/>
          </p:nvSpPr>
          <p:spPr>
            <a:xfrm>
              <a:off x="4597401" y="2898775"/>
              <a:ext cx="301625" cy="523875"/>
            </a:xfrm>
            <a:custGeom>
              <a:rect b="b" l="l" r="r" t="t"/>
              <a:pathLst>
                <a:path extrusionOk="0" h="1290" w="744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6" name="Google Shape;276;p7"/>
            <p:cNvSpPr/>
            <p:nvPr/>
          </p:nvSpPr>
          <p:spPr>
            <a:xfrm>
              <a:off x="4625976" y="3308350"/>
              <a:ext cx="371475" cy="284163"/>
            </a:xfrm>
            <a:custGeom>
              <a:rect b="b" l="l" r="r" t="t"/>
              <a:pathLst>
                <a:path extrusionOk="0" h="702" w="91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7" name="Google Shape;277;p7"/>
            <p:cNvSpPr/>
            <p:nvPr/>
          </p:nvSpPr>
          <p:spPr>
            <a:xfrm>
              <a:off x="1004888" y="1123950"/>
              <a:ext cx="2262188" cy="1171575"/>
            </a:xfrm>
            <a:custGeom>
              <a:rect b="b" l="l" r="r" t="t"/>
              <a:pathLst>
                <a:path extrusionOk="0" h="2886" w="5574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8" name="Google Shape;278;p7"/>
            <p:cNvSpPr/>
            <p:nvPr/>
          </p:nvSpPr>
          <p:spPr>
            <a:xfrm>
              <a:off x="4457701" y="3236913"/>
              <a:ext cx="222250" cy="376238"/>
            </a:xfrm>
            <a:custGeom>
              <a:rect b="b" l="l" r="r" t="t"/>
              <a:pathLst>
                <a:path extrusionOk="0" h="924" w="546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79" name="Google Shape;279;p7"/>
            <p:cNvSpPr/>
            <p:nvPr/>
          </p:nvSpPr>
          <p:spPr>
            <a:xfrm>
              <a:off x="7150101" y="3190875"/>
              <a:ext cx="153988" cy="136525"/>
            </a:xfrm>
            <a:custGeom>
              <a:rect b="b" l="l" r="r" t="t"/>
              <a:pathLst>
                <a:path extrusionOk="0" h="336" w="378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0" name="Google Shape;280;p7"/>
            <p:cNvSpPr/>
            <p:nvPr/>
          </p:nvSpPr>
          <p:spPr>
            <a:xfrm>
              <a:off x="5048251" y="3746500"/>
              <a:ext cx="53975" cy="68263"/>
            </a:xfrm>
            <a:custGeom>
              <a:rect b="b" l="l" r="r" t="t"/>
              <a:pathLst>
                <a:path extrusionOk="0" h="168" w="132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1" name="Google Shape;281;p7"/>
            <p:cNvSpPr/>
            <p:nvPr/>
          </p:nvSpPr>
          <p:spPr>
            <a:xfrm>
              <a:off x="4051301" y="3175000"/>
              <a:ext cx="231775" cy="182563"/>
            </a:xfrm>
            <a:custGeom>
              <a:rect b="b" l="l" r="r" t="t"/>
              <a:pathLst>
                <a:path extrusionOk="0" h="450" w="57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2" name="Google Shape;282;p7"/>
            <p:cNvSpPr/>
            <p:nvPr/>
          </p:nvSpPr>
          <p:spPr>
            <a:xfrm>
              <a:off x="4824413" y="2224088"/>
              <a:ext cx="160338" cy="92075"/>
            </a:xfrm>
            <a:custGeom>
              <a:rect b="b" l="l" r="r" t="t"/>
              <a:pathLst>
                <a:path extrusionOk="0" h="228" w="396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3" name="Google Shape;283;p7"/>
            <p:cNvSpPr/>
            <p:nvPr/>
          </p:nvSpPr>
          <p:spPr>
            <a:xfrm>
              <a:off x="2078038" y="3494088"/>
              <a:ext cx="1130300" cy="1277938"/>
            </a:xfrm>
            <a:custGeom>
              <a:rect b="b" l="l" r="r" t="t"/>
              <a:pathLst>
                <a:path extrusionOk="0" h="3150" w="2784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4" name="Google Shape;284;p7"/>
            <p:cNvSpPr/>
            <p:nvPr/>
          </p:nvSpPr>
          <p:spPr>
            <a:xfrm>
              <a:off x="4779963" y="4248150"/>
              <a:ext cx="263525" cy="296863"/>
            </a:xfrm>
            <a:custGeom>
              <a:rect b="b" l="l" r="r" t="t"/>
              <a:pathLst>
                <a:path extrusionOk="0" h="732" w="648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5" name="Google Shape;285;p7"/>
            <p:cNvSpPr/>
            <p:nvPr/>
          </p:nvSpPr>
          <p:spPr>
            <a:xfrm>
              <a:off x="4643438" y="2187575"/>
              <a:ext cx="107950" cy="95250"/>
            </a:xfrm>
            <a:custGeom>
              <a:rect b="b" l="l" r="r" t="t"/>
              <a:pathLst>
                <a:path extrusionOk="0" h="234" w="26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6" name="Google Shape;286;p7"/>
            <p:cNvSpPr/>
            <p:nvPr/>
          </p:nvSpPr>
          <p:spPr>
            <a:xfrm>
              <a:off x="2212976" y="3984625"/>
              <a:ext cx="361950" cy="430213"/>
            </a:xfrm>
            <a:custGeom>
              <a:rect b="b" l="l" r="r" t="t"/>
              <a:pathLst>
                <a:path extrusionOk="0" h="1056" w="894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7" name="Google Shape;287;p7"/>
            <p:cNvSpPr/>
            <p:nvPr/>
          </p:nvSpPr>
          <p:spPr>
            <a:xfrm>
              <a:off x="6704013" y="2740025"/>
              <a:ext cx="95250" cy="53975"/>
            </a:xfrm>
            <a:custGeom>
              <a:rect b="b" l="l" r="r" t="t"/>
              <a:pathLst>
                <a:path extrusionOk="0" h="132" w="234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8" name="Google Shape;288;p7"/>
            <p:cNvSpPr/>
            <p:nvPr/>
          </p:nvSpPr>
          <p:spPr>
            <a:xfrm>
              <a:off x="4233863" y="3262313"/>
              <a:ext cx="90488" cy="201613"/>
            </a:xfrm>
            <a:custGeom>
              <a:rect b="b" l="l" r="r" t="t"/>
              <a:pathLst>
                <a:path extrusionOk="0" h="498" w="222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89" name="Google Shape;289;p7"/>
            <p:cNvSpPr/>
            <p:nvPr/>
          </p:nvSpPr>
          <p:spPr>
            <a:xfrm>
              <a:off x="1662113" y="3062288"/>
              <a:ext cx="44450" cy="85725"/>
            </a:xfrm>
            <a:custGeom>
              <a:rect b="b" l="l" r="r" t="t"/>
              <a:pathLst>
                <a:path extrusionOk="0" h="210" w="108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0" name="Google Shape;290;p7"/>
            <p:cNvSpPr/>
            <p:nvPr/>
          </p:nvSpPr>
          <p:spPr>
            <a:xfrm>
              <a:off x="4319588" y="1992313"/>
              <a:ext cx="90488" cy="61913"/>
            </a:xfrm>
            <a:custGeom>
              <a:rect b="b" l="l" r="r" t="t"/>
              <a:pathLst>
                <a:path extrusionOk="0" h="150" w="222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1" name="Google Shape;291;p7"/>
            <p:cNvSpPr/>
            <p:nvPr/>
          </p:nvSpPr>
          <p:spPr>
            <a:xfrm>
              <a:off x="6691313" y="2798763"/>
              <a:ext cx="152400" cy="173038"/>
            </a:xfrm>
            <a:custGeom>
              <a:rect b="b" l="l" r="r" t="t"/>
              <a:pathLst>
                <a:path extrusionOk="0" h="426" w="372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2" name="Google Shape;292;p7"/>
            <p:cNvSpPr/>
            <p:nvPr/>
          </p:nvSpPr>
          <p:spPr>
            <a:xfrm>
              <a:off x="5640388" y="2805113"/>
              <a:ext cx="11113" cy="22225"/>
            </a:xfrm>
            <a:custGeom>
              <a:rect b="b" l="l" r="r" t="t"/>
              <a:pathLst>
                <a:path extrusionOk="0" h="28" w="15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3" name="Google Shape;293;p7"/>
            <p:cNvSpPr/>
            <p:nvPr/>
          </p:nvSpPr>
          <p:spPr>
            <a:xfrm>
              <a:off x="4826001" y="1844675"/>
              <a:ext cx="231775" cy="150813"/>
            </a:xfrm>
            <a:custGeom>
              <a:rect b="b" l="l" r="r" t="t"/>
              <a:pathLst>
                <a:path extrusionOk="0" h="372" w="570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4" name="Google Shape;294;p7"/>
            <p:cNvSpPr/>
            <p:nvPr/>
          </p:nvSpPr>
          <p:spPr>
            <a:xfrm>
              <a:off x="5427663" y="2297113"/>
              <a:ext cx="146050" cy="117475"/>
            </a:xfrm>
            <a:custGeom>
              <a:rect b="b" l="l" r="r" t="t"/>
              <a:pathLst>
                <a:path extrusionOk="0" h="288" w="360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5" name="Google Shape;295;p7"/>
            <p:cNvSpPr/>
            <p:nvPr/>
          </p:nvSpPr>
          <p:spPr>
            <a:xfrm>
              <a:off x="4489451" y="2068513"/>
              <a:ext cx="185738" cy="82550"/>
            </a:xfrm>
            <a:custGeom>
              <a:rect b="b" l="l" r="r" t="t"/>
              <a:pathLst>
                <a:path extrusionOk="0" h="204" w="456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6" name="Google Shape;296;p7"/>
            <p:cNvSpPr/>
            <p:nvPr/>
          </p:nvSpPr>
          <p:spPr>
            <a:xfrm>
              <a:off x="7354888" y="4014788"/>
              <a:ext cx="1152525" cy="1081088"/>
            </a:xfrm>
            <a:custGeom>
              <a:rect b="b" l="l" r="r" t="t"/>
              <a:pathLst>
                <a:path extrusionOk="0" h="2664" w="2838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7" name="Google Shape;297;p7"/>
            <p:cNvSpPr/>
            <p:nvPr/>
          </p:nvSpPr>
          <p:spPr>
            <a:xfrm>
              <a:off x="5386388" y="2314575"/>
              <a:ext cx="90488" cy="85725"/>
            </a:xfrm>
            <a:custGeom>
              <a:rect b="b" l="l" r="r" t="t"/>
              <a:pathLst>
                <a:path extrusionOk="0" h="210" w="222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8" name="Google Shape;298;p7"/>
            <p:cNvSpPr/>
            <p:nvPr/>
          </p:nvSpPr>
          <p:spPr>
            <a:xfrm>
              <a:off x="2271713" y="4383088"/>
              <a:ext cx="442913" cy="990600"/>
            </a:xfrm>
            <a:custGeom>
              <a:rect b="b" l="l" r="r" t="t"/>
              <a:pathLst>
                <a:path extrusionOk="0" h="2442" w="109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299" name="Google Shape;299;p7"/>
            <p:cNvSpPr/>
            <p:nvPr/>
          </p:nvSpPr>
          <p:spPr>
            <a:xfrm>
              <a:off x="4546601" y="3806825"/>
              <a:ext cx="360363" cy="449263"/>
            </a:xfrm>
            <a:custGeom>
              <a:rect b="b" l="l" r="r" t="t"/>
              <a:pathLst>
                <a:path extrusionOk="0" h="1104" w="888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0" name="Google Shape;300;p7"/>
            <p:cNvSpPr/>
            <p:nvPr/>
          </p:nvSpPr>
          <p:spPr>
            <a:xfrm>
              <a:off x="4273551" y="2273300"/>
              <a:ext cx="12700" cy="6350"/>
            </a:xfrm>
            <a:custGeom>
              <a:rect b="b" l="l" r="r" t="t"/>
              <a:pathLst>
                <a:path extrusionOk="0" h="18" w="30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1" name="Google Shape;301;p7"/>
            <p:cNvSpPr/>
            <p:nvPr/>
          </p:nvSpPr>
          <p:spPr>
            <a:xfrm>
              <a:off x="3956051" y="2451100"/>
              <a:ext cx="600075" cy="593725"/>
            </a:xfrm>
            <a:custGeom>
              <a:rect b="b" l="l" r="r" t="t"/>
              <a:pathLst>
                <a:path extrusionOk="0" h="1464" w="1476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2" name="Google Shape;302;p7"/>
            <p:cNvSpPr/>
            <p:nvPr/>
          </p:nvSpPr>
          <p:spPr>
            <a:xfrm>
              <a:off x="4735513" y="2273300"/>
              <a:ext cx="58738" cy="100013"/>
            </a:xfrm>
            <a:custGeom>
              <a:rect b="b" l="l" r="r" t="t"/>
              <a:pathLst>
                <a:path extrusionOk="0" h="246" w="144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3" name="Google Shape;303;p7"/>
            <p:cNvSpPr/>
            <p:nvPr/>
          </p:nvSpPr>
          <p:spPr>
            <a:xfrm>
              <a:off x="4679951" y="4392613"/>
              <a:ext cx="460375" cy="414338"/>
            </a:xfrm>
            <a:custGeom>
              <a:rect b="b" l="l" r="r" t="t"/>
              <a:pathLst>
                <a:path extrusionOk="0" h="1020" w="1134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4" name="Google Shape;304;p7"/>
            <p:cNvSpPr/>
            <p:nvPr/>
          </p:nvSpPr>
          <p:spPr>
            <a:xfrm>
              <a:off x="5878513" y="2406650"/>
              <a:ext cx="368300" cy="300038"/>
            </a:xfrm>
            <a:custGeom>
              <a:rect b="b" l="l" r="r" t="t"/>
              <a:pathLst>
                <a:path extrusionOk="0" h="738" w="906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5" name="Google Shape;305;p7"/>
            <p:cNvSpPr/>
            <p:nvPr/>
          </p:nvSpPr>
          <p:spPr>
            <a:xfrm>
              <a:off x="4727576" y="2159000"/>
              <a:ext cx="111125" cy="121836"/>
            </a:xfrm>
            <a:custGeom>
              <a:rect b="b" l="l" r="r" t="t"/>
              <a:pathLst>
                <a:path extrusionOk="0" h="542" w="496">
                  <a:moveTo>
                    <a:pt x="486" y="406"/>
                  </a:moveTo>
                  <a:cubicBezTo>
                    <a:pt x="453" y="395"/>
                    <a:pt x="453" y="395"/>
                    <a:pt x="453" y="395"/>
                  </a:cubicBezTo>
                  <a:cubicBezTo>
                    <a:pt x="464" y="374"/>
                    <a:pt x="464" y="374"/>
                    <a:pt x="464" y="374"/>
                  </a:cubicBezTo>
                  <a:cubicBezTo>
                    <a:pt x="432" y="363"/>
                    <a:pt x="432" y="363"/>
                    <a:pt x="432" y="363"/>
                  </a:cubicBezTo>
                  <a:cubicBezTo>
                    <a:pt x="432" y="331"/>
                    <a:pt x="432" y="331"/>
                    <a:pt x="432" y="331"/>
                  </a:cubicBezTo>
                  <a:cubicBezTo>
                    <a:pt x="453" y="310"/>
                    <a:pt x="453" y="310"/>
                    <a:pt x="453" y="310"/>
                  </a:cubicBezTo>
                  <a:cubicBezTo>
                    <a:pt x="453" y="267"/>
                    <a:pt x="453" y="267"/>
                    <a:pt x="453" y="267"/>
                  </a:cubicBezTo>
                  <a:cubicBezTo>
                    <a:pt x="442" y="256"/>
                    <a:pt x="442" y="256"/>
                    <a:pt x="442" y="256"/>
                  </a:cubicBezTo>
                  <a:cubicBezTo>
                    <a:pt x="453" y="235"/>
                    <a:pt x="453" y="235"/>
                    <a:pt x="453" y="235"/>
                  </a:cubicBezTo>
                  <a:cubicBezTo>
                    <a:pt x="464" y="224"/>
                    <a:pt x="464" y="224"/>
                    <a:pt x="464" y="224"/>
                  </a:cubicBezTo>
                  <a:cubicBezTo>
                    <a:pt x="421" y="213"/>
                    <a:pt x="421" y="213"/>
                    <a:pt x="421" y="213"/>
                  </a:cubicBezTo>
                  <a:cubicBezTo>
                    <a:pt x="378" y="224"/>
                    <a:pt x="378" y="224"/>
                    <a:pt x="378" y="224"/>
                  </a:cubicBezTo>
                  <a:cubicBezTo>
                    <a:pt x="367" y="213"/>
                    <a:pt x="367" y="213"/>
                    <a:pt x="367" y="213"/>
                  </a:cubicBezTo>
                  <a:cubicBezTo>
                    <a:pt x="324" y="203"/>
                    <a:pt x="324" y="203"/>
                    <a:pt x="324" y="203"/>
                  </a:cubicBezTo>
                  <a:cubicBezTo>
                    <a:pt x="302" y="171"/>
                    <a:pt x="302" y="171"/>
                    <a:pt x="302" y="171"/>
                  </a:cubicBezTo>
                  <a:cubicBezTo>
                    <a:pt x="313" y="160"/>
                    <a:pt x="313" y="160"/>
                    <a:pt x="313" y="160"/>
                  </a:cubicBezTo>
                  <a:cubicBezTo>
                    <a:pt x="313" y="128"/>
                    <a:pt x="313" y="128"/>
                    <a:pt x="313" y="128"/>
                  </a:cubicBezTo>
                  <a:cubicBezTo>
                    <a:pt x="291" y="118"/>
                    <a:pt x="291" y="118"/>
                    <a:pt x="291" y="118"/>
                  </a:cubicBezTo>
                  <a:cubicBezTo>
                    <a:pt x="280" y="118"/>
                    <a:pt x="280" y="118"/>
                    <a:pt x="280" y="118"/>
                  </a:cubicBezTo>
                  <a:cubicBezTo>
                    <a:pt x="270" y="128"/>
                    <a:pt x="270" y="128"/>
                    <a:pt x="270" y="128"/>
                  </a:cubicBezTo>
                  <a:cubicBezTo>
                    <a:pt x="259" y="128"/>
                    <a:pt x="259" y="128"/>
                    <a:pt x="259" y="128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27" y="53"/>
                    <a:pt x="227" y="53"/>
                    <a:pt x="227" y="53"/>
                  </a:cubicBezTo>
                  <a:cubicBezTo>
                    <a:pt x="216" y="53"/>
                    <a:pt x="216" y="53"/>
                    <a:pt x="216" y="53"/>
                  </a:cubicBezTo>
                  <a:cubicBezTo>
                    <a:pt x="173" y="21"/>
                    <a:pt x="173" y="21"/>
                    <a:pt x="173" y="21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65" y="139"/>
                    <a:pt x="65" y="139"/>
                    <a:pt x="65" y="139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43" y="160"/>
                    <a:pt x="43" y="160"/>
                    <a:pt x="43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22" y="181"/>
                    <a:pt x="22" y="181"/>
                    <a:pt x="22" y="181"/>
                  </a:cubicBezTo>
                  <a:cubicBezTo>
                    <a:pt x="22" y="192"/>
                    <a:pt x="22" y="192"/>
                    <a:pt x="22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54" y="181"/>
                    <a:pt x="54" y="181"/>
                    <a:pt x="54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3" y="235"/>
                    <a:pt x="43" y="235"/>
                    <a:pt x="43" y="235"/>
                  </a:cubicBezTo>
                  <a:cubicBezTo>
                    <a:pt x="43" y="267"/>
                    <a:pt x="43" y="267"/>
                    <a:pt x="43" y="267"/>
                  </a:cubicBezTo>
                  <a:cubicBezTo>
                    <a:pt x="87" y="267"/>
                    <a:pt x="87" y="267"/>
                    <a:pt x="87" y="267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108" y="299"/>
                    <a:pt x="108" y="299"/>
                    <a:pt x="108" y="299"/>
                  </a:cubicBezTo>
                  <a:cubicBezTo>
                    <a:pt x="65" y="310"/>
                    <a:pt x="65" y="310"/>
                    <a:pt x="65" y="310"/>
                  </a:cubicBezTo>
                  <a:cubicBezTo>
                    <a:pt x="87" y="331"/>
                    <a:pt x="87" y="331"/>
                    <a:pt x="87" y="331"/>
                  </a:cubicBezTo>
                  <a:cubicBezTo>
                    <a:pt x="98" y="353"/>
                    <a:pt x="98" y="353"/>
                    <a:pt x="98" y="35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87" y="363"/>
                    <a:pt x="87" y="363"/>
                    <a:pt x="87" y="363"/>
                  </a:cubicBezTo>
                  <a:cubicBezTo>
                    <a:pt x="87" y="374"/>
                    <a:pt x="87" y="374"/>
                    <a:pt x="87" y="374"/>
                  </a:cubicBezTo>
                  <a:cubicBezTo>
                    <a:pt x="119" y="395"/>
                    <a:pt x="119" y="395"/>
                    <a:pt x="119" y="395"/>
                  </a:cubicBezTo>
                  <a:cubicBezTo>
                    <a:pt x="140" y="417"/>
                    <a:pt x="140" y="417"/>
                    <a:pt x="140" y="417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9" y="442"/>
                    <a:pt x="161" y="443"/>
                    <a:pt x="166" y="444"/>
                  </a:cubicBezTo>
                  <a:cubicBezTo>
                    <a:pt x="166" y="444"/>
                    <a:pt x="166" y="444"/>
                    <a:pt x="167" y="444"/>
                  </a:cubicBezTo>
                  <a:cubicBezTo>
                    <a:pt x="173" y="438"/>
                    <a:pt x="173" y="438"/>
                    <a:pt x="173" y="438"/>
                  </a:cubicBezTo>
                  <a:cubicBezTo>
                    <a:pt x="173" y="447"/>
                    <a:pt x="173" y="447"/>
                    <a:pt x="173" y="447"/>
                  </a:cubicBezTo>
                  <a:cubicBezTo>
                    <a:pt x="174" y="448"/>
                    <a:pt x="175" y="448"/>
                    <a:pt x="176" y="449"/>
                  </a:cubicBezTo>
                  <a:cubicBezTo>
                    <a:pt x="176" y="449"/>
                    <a:pt x="176" y="449"/>
                    <a:pt x="180" y="444"/>
                  </a:cubicBezTo>
                  <a:cubicBezTo>
                    <a:pt x="180" y="444"/>
                    <a:pt x="180" y="444"/>
                    <a:pt x="199" y="447"/>
                  </a:cubicBezTo>
                  <a:cubicBezTo>
                    <a:pt x="199" y="447"/>
                    <a:pt x="199" y="447"/>
                    <a:pt x="212" y="446"/>
                  </a:cubicBezTo>
                  <a:cubicBezTo>
                    <a:pt x="212" y="446"/>
                    <a:pt x="212" y="446"/>
                    <a:pt x="230" y="446"/>
                  </a:cubicBezTo>
                  <a:cubicBezTo>
                    <a:pt x="230" y="446"/>
                    <a:pt x="230" y="446"/>
                    <a:pt x="240" y="443"/>
                  </a:cubicBezTo>
                  <a:cubicBezTo>
                    <a:pt x="240" y="443"/>
                    <a:pt x="240" y="443"/>
                    <a:pt x="239" y="437"/>
                  </a:cubicBezTo>
                  <a:cubicBezTo>
                    <a:pt x="239" y="437"/>
                    <a:pt x="239" y="437"/>
                    <a:pt x="237" y="431"/>
                  </a:cubicBezTo>
                  <a:cubicBezTo>
                    <a:pt x="237" y="431"/>
                    <a:pt x="237" y="431"/>
                    <a:pt x="245" y="425"/>
                  </a:cubicBezTo>
                  <a:cubicBezTo>
                    <a:pt x="245" y="425"/>
                    <a:pt x="245" y="425"/>
                    <a:pt x="255" y="417"/>
                  </a:cubicBezTo>
                  <a:cubicBezTo>
                    <a:pt x="255" y="417"/>
                    <a:pt x="255" y="417"/>
                    <a:pt x="258" y="416"/>
                  </a:cubicBezTo>
                  <a:cubicBezTo>
                    <a:pt x="258" y="416"/>
                    <a:pt x="258" y="416"/>
                    <a:pt x="258" y="421"/>
                  </a:cubicBezTo>
                  <a:cubicBezTo>
                    <a:pt x="258" y="421"/>
                    <a:pt x="258" y="421"/>
                    <a:pt x="262" y="419"/>
                  </a:cubicBezTo>
                  <a:cubicBezTo>
                    <a:pt x="262" y="419"/>
                    <a:pt x="262" y="419"/>
                    <a:pt x="266" y="418"/>
                  </a:cubicBezTo>
                  <a:cubicBezTo>
                    <a:pt x="266" y="418"/>
                    <a:pt x="266" y="418"/>
                    <a:pt x="263" y="414"/>
                  </a:cubicBezTo>
                  <a:cubicBezTo>
                    <a:pt x="263" y="414"/>
                    <a:pt x="263" y="414"/>
                    <a:pt x="267" y="412"/>
                  </a:cubicBezTo>
                  <a:cubicBezTo>
                    <a:pt x="267" y="412"/>
                    <a:pt x="267" y="412"/>
                    <a:pt x="268" y="407"/>
                  </a:cubicBezTo>
                  <a:cubicBezTo>
                    <a:pt x="268" y="407"/>
                    <a:pt x="268" y="407"/>
                    <a:pt x="264" y="405"/>
                  </a:cubicBezTo>
                  <a:cubicBezTo>
                    <a:pt x="264" y="405"/>
                    <a:pt x="264" y="405"/>
                    <a:pt x="264" y="402"/>
                  </a:cubicBezTo>
                  <a:cubicBezTo>
                    <a:pt x="264" y="402"/>
                    <a:pt x="264" y="402"/>
                    <a:pt x="267" y="399"/>
                  </a:cubicBezTo>
                  <a:cubicBezTo>
                    <a:pt x="267" y="399"/>
                    <a:pt x="267" y="399"/>
                    <a:pt x="266" y="396"/>
                  </a:cubicBezTo>
                  <a:cubicBezTo>
                    <a:pt x="266" y="396"/>
                    <a:pt x="266" y="396"/>
                    <a:pt x="258" y="394"/>
                  </a:cubicBezTo>
                  <a:cubicBezTo>
                    <a:pt x="258" y="394"/>
                    <a:pt x="258" y="394"/>
                    <a:pt x="254" y="388"/>
                  </a:cubicBezTo>
                  <a:cubicBezTo>
                    <a:pt x="254" y="388"/>
                    <a:pt x="254" y="388"/>
                    <a:pt x="256" y="385"/>
                  </a:cubicBezTo>
                  <a:cubicBezTo>
                    <a:pt x="256" y="385"/>
                    <a:pt x="256" y="385"/>
                    <a:pt x="259" y="389"/>
                  </a:cubicBezTo>
                  <a:cubicBezTo>
                    <a:pt x="259" y="389"/>
                    <a:pt x="259" y="389"/>
                    <a:pt x="262" y="387"/>
                  </a:cubicBezTo>
                  <a:cubicBezTo>
                    <a:pt x="262" y="387"/>
                    <a:pt x="262" y="387"/>
                    <a:pt x="267" y="388"/>
                  </a:cubicBezTo>
                  <a:cubicBezTo>
                    <a:pt x="267" y="388"/>
                    <a:pt x="267" y="388"/>
                    <a:pt x="271" y="385"/>
                  </a:cubicBezTo>
                  <a:cubicBezTo>
                    <a:pt x="271" y="385"/>
                    <a:pt x="271" y="385"/>
                    <a:pt x="279" y="380"/>
                  </a:cubicBezTo>
                  <a:cubicBezTo>
                    <a:pt x="279" y="380"/>
                    <a:pt x="279" y="380"/>
                    <a:pt x="282" y="378"/>
                  </a:cubicBezTo>
                  <a:cubicBezTo>
                    <a:pt x="282" y="378"/>
                    <a:pt x="282" y="378"/>
                    <a:pt x="283" y="374"/>
                  </a:cubicBezTo>
                  <a:cubicBezTo>
                    <a:pt x="283" y="374"/>
                    <a:pt x="283" y="374"/>
                    <a:pt x="288" y="372"/>
                  </a:cubicBezTo>
                  <a:cubicBezTo>
                    <a:pt x="288" y="372"/>
                    <a:pt x="288" y="372"/>
                    <a:pt x="293" y="377"/>
                  </a:cubicBezTo>
                  <a:cubicBezTo>
                    <a:pt x="293" y="377"/>
                    <a:pt x="293" y="377"/>
                    <a:pt x="297" y="384"/>
                  </a:cubicBezTo>
                  <a:cubicBezTo>
                    <a:pt x="297" y="384"/>
                    <a:pt x="297" y="384"/>
                    <a:pt x="298" y="389"/>
                  </a:cubicBezTo>
                  <a:cubicBezTo>
                    <a:pt x="298" y="389"/>
                    <a:pt x="298" y="389"/>
                    <a:pt x="298" y="392"/>
                  </a:cubicBezTo>
                  <a:cubicBezTo>
                    <a:pt x="298" y="392"/>
                    <a:pt x="298" y="392"/>
                    <a:pt x="291" y="396"/>
                  </a:cubicBezTo>
                  <a:cubicBezTo>
                    <a:pt x="291" y="396"/>
                    <a:pt x="291" y="396"/>
                    <a:pt x="292" y="399"/>
                  </a:cubicBezTo>
                  <a:cubicBezTo>
                    <a:pt x="292" y="399"/>
                    <a:pt x="292" y="399"/>
                    <a:pt x="299" y="400"/>
                  </a:cubicBezTo>
                  <a:cubicBezTo>
                    <a:pt x="299" y="400"/>
                    <a:pt x="299" y="400"/>
                    <a:pt x="303" y="404"/>
                  </a:cubicBezTo>
                  <a:cubicBezTo>
                    <a:pt x="303" y="404"/>
                    <a:pt x="303" y="404"/>
                    <a:pt x="309" y="402"/>
                  </a:cubicBezTo>
                  <a:cubicBezTo>
                    <a:pt x="309" y="402"/>
                    <a:pt x="309" y="402"/>
                    <a:pt x="314" y="404"/>
                  </a:cubicBezTo>
                  <a:cubicBezTo>
                    <a:pt x="314" y="404"/>
                    <a:pt x="314" y="404"/>
                    <a:pt x="319" y="401"/>
                  </a:cubicBezTo>
                  <a:cubicBezTo>
                    <a:pt x="319" y="401"/>
                    <a:pt x="319" y="401"/>
                    <a:pt x="321" y="404"/>
                  </a:cubicBezTo>
                  <a:cubicBezTo>
                    <a:pt x="321" y="404"/>
                    <a:pt x="321" y="404"/>
                    <a:pt x="318" y="408"/>
                  </a:cubicBezTo>
                  <a:cubicBezTo>
                    <a:pt x="318" y="408"/>
                    <a:pt x="318" y="408"/>
                    <a:pt x="324" y="407"/>
                  </a:cubicBezTo>
                  <a:cubicBezTo>
                    <a:pt x="324" y="407"/>
                    <a:pt x="324" y="407"/>
                    <a:pt x="326" y="408"/>
                  </a:cubicBezTo>
                  <a:cubicBezTo>
                    <a:pt x="326" y="408"/>
                    <a:pt x="326" y="408"/>
                    <a:pt x="324" y="425"/>
                  </a:cubicBezTo>
                  <a:cubicBezTo>
                    <a:pt x="324" y="425"/>
                    <a:pt x="324" y="425"/>
                    <a:pt x="324" y="432"/>
                  </a:cubicBezTo>
                  <a:cubicBezTo>
                    <a:pt x="324" y="432"/>
                    <a:pt x="324" y="432"/>
                    <a:pt x="328" y="433"/>
                  </a:cubicBezTo>
                  <a:cubicBezTo>
                    <a:pt x="328" y="433"/>
                    <a:pt x="328" y="433"/>
                    <a:pt x="330" y="431"/>
                  </a:cubicBezTo>
                  <a:cubicBezTo>
                    <a:pt x="330" y="431"/>
                    <a:pt x="330" y="431"/>
                    <a:pt x="331" y="428"/>
                  </a:cubicBezTo>
                  <a:cubicBezTo>
                    <a:pt x="331" y="428"/>
                    <a:pt x="331" y="428"/>
                    <a:pt x="334" y="429"/>
                  </a:cubicBezTo>
                  <a:cubicBezTo>
                    <a:pt x="334" y="429"/>
                    <a:pt x="334" y="429"/>
                    <a:pt x="336" y="433"/>
                  </a:cubicBezTo>
                  <a:cubicBezTo>
                    <a:pt x="336" y="433"/>
                    <a:pt x="336" y="433"/>
                    <a:pt x="336" y="443"/>
                  </a:cubicBezTo>
                  <a:cubicBezTo>
                    <a:pt x="336" y="443"/>
                    <a:pt x="336" y="443"/>
                    <a:pt x="335" y="448"/>
                  </a:cubicBezTo>
                  <a:cubicBezTo>
                    <a:pt x="335" y="448"/>
                    <a:pt x="335" y="448"/>
                    <a:pt x="339" y="450"/>
                  </a:cubicBezTo>
                  <a:cubicBezTo>
                    <a:pt x="339" y="450"/>
                    <a:pt x="339" y="450"/>
                    <a:pt x="344" y="450"/>
                  </a:cubicBezTo>
                  <a:cubicBezTo>
                    <a:pt x="344" y="450"/>
                    <a:pt x="344" y="450"/>
                    <a:pt x="348" y="452"/>
                  </a:cubicBezTo>
                  <a:cubicBezTo>
                    <a:pt x="348" y="452"/>
                    <a:pt x="348" y="452"/>
                    <a:pt x="353" y="456"/>
                  </a:cubicBezTo>
                  <a:cubicBezTo>
                    <a:pt x="353" y="456"/>
                    <a:pt x="353" y="456"/>
                    <a:pt x="357" y="457"/>
                  </a:cubicBezTo>
                  <a:cubicBezTo>
                    <a:pt x="357" y="457"/>
                    <a:pt x="357" y="457"/>
                    <a:pt x="356" y="467"/>
                  </a:cubicBezTo>
                  <a:cubicBezTo>
                    <a:pt x="356" y="467"/>
                    <a:pt x="356" y="467"/>
                    <a:pt x="356" y="472"/>
                  </a:cubicBezTo>
                  <a:cubicBezTo>
                    <a:pt x="356" y="472"/>
                    <a:pt x="356" y="472"/>
                    <a:pt x="352" y="473"/>
                  </a:cubicBezTo>
                  <a:cubicBezTo>
                    <a:pt x="352" y="473"/>
                    <a:pt x="352" y="473"/>
                    <a:pt x="354" y="478"/>
                  </a:cubicBezTo>
                  <a:cubicBezTo>
                    <a:pt x="354" y="478"/>
                    <a:pt x="354" y="478"/>
                    <a:pt x="351" y="482"/>
                  </a:cubicBezTo>
                  <a:cubicBezTo>
                    <a:pt x="351" y="482"/>
                    <a:pt x="351" y="482"/>
                    <a:pt x="353" y="483"/>
                  </a:cubicBezTo>
                  <a:cubicBezTo>
                    <a:pt x="353" y="483"/>
                    <a:pt x="353" y="483"/>
                    <a:pt x="356" y="482"/>
                  </a:cubicBezTo>
                  <a:cubicBezTo>
                    <a:pt x="356" y="482"/>
                    <a:pt x="356" y="482"/>
                    <a:pt x="361" y="485"/>
                  </a:cubicBezTo>
                  <a:cubicBezTo>
                    <a:pt x="361" y="485"/>
                    <a:pt x="361" y="485"/>
                    <a:pt x="364" y="483"/>
                  </a:cubicBezTo>
                  <a:cubicBezTo>
                    <a:pt x="364" y="483"/>
                    <a:pt x="364" y="483"/>
                    <a:pt x="369" y="485"/>
                  </a:cubicBezTo>
                  <a:cubicBezTo>
                    <a:pt x="369" y="485"/>
                    <a:pt x="369" y="485"/>
                    <a:pt x="372" y="485"/>
                  </a:cubicBezTo>
                  <a:cubicBezTo>
                    <a:pt x="372" y="485"/>
                    <a:pt x="372" y="485"/>
                    <a:pt x="377" y="489"/>
                  </a:cubicBezTo>
                  <a:cubicBezTo>
                    <a:pt x="377" y="489"/>
                    <a:pt x="377" y="489"/>
                    <a:pt x="381" y="492"/>
                  </a:cubicBezTo>
                  <a:cubicBezTo>
                    <a:pt x="381" y="492"/>
                    <a:pt x="381" y="492"/>
                    <a:pt x="383" y="496"/>
                  </a:cubicBezTo>
                  <a:cubicBezTo>
                    <a:pt x="383" y="496"/>
                    <a:pt x="383" y="496"/>
                    <a:pt x="385" y="499"/>
                  </a:cubicBezTo>
                  <a:cubicBezTo>
                    <a:pt x="385" y="499"/>
                    <a:pt x="385" y="499"/>
                    <a:pt x="390" y="496"/>
                  </a:cubicBezTo>
                  <a:cubicBezTo>
                    <a:pt x="390" y="496"/>
                    <a:pt x="390" y="496"/>
                    <a:pt x="394" y="494"/>
                  </a:cubicBezTo>
                  <a:cubicBezTo>
                    <a:pt x="394" y="494"/>
                    <a:pt x="394" y="494"/>
                    <a:pt x="398" y="496"/>
                  </a:cubicBezTo>
                  <a:cubicBezTo>
                    <a:pt x="398" y="496"/>
                    <a:pt x="398" y="496"/>
                    <a:pt x="399" y="501"/>
                  </a:cubicBezTo>
                  <a:cubicBezTo>
                    <a:pt x="399" y="501"/>
                    <a:pt x="399" y="501"/>
                    <a:pt x="395" y="505"/>
                  </a:cubicBezTo>
                  <a:cubicBezTo>
                    <a:pt x="395" y="505"/>
                    <a:pt x="395" y="505"/>
                    <a:pt x="395" y="509"/>
                  </a:cubicBezTo>
                  <a:cubicBezTo>
                    <a:pt x="395" y="509"/>
                    <a:pt x="395" y="509"/>
                    <a:pt x="392" y="513"/>
                  </a:cubicBezTo>
                  <a:cubicBezTo>
                    <a:pt x="392" y="513"/>
                    <a:pt x="392" y="513"/>
                    <a:pt x="392" y="516"/>
                  </a:cubicBezTo>
                  <a:cubicBezTo>
                    <a:pt x="392" y="516"/>
                    <a:pt x="392" y="516"/>
                    <a:pt x="386" y="519"/>
                  </a:cubicBezTo>
                  <a:cubicBezTo>
                    <a:pt x="386" y="519"/>
                    <a:pt x="386" y="519"/>
                    <a:pt x="384" y="528"/>
                  </a:cubicBezTo>
                  <a:cubicBezTo>
                    <a:pt x="384" y="528"/>
                    <a:pt x="384" y="528"/>
                    <a:pt x="379" y="531"/>
                  </a:cubicBezTo>
                  <a:cubicBezTo>
                    <a:pt x="379" y="531"/>
                    <a:pt x="379" y="531"/>
                    <a:pt x="376" y="535"/>
                  </a:cubicBezTo>
                  <a:cubicBezTo>
                    <a:pt x="376" y="535"/>
                    <a:pt x="376" y="535"/>
                    <a:pt x="376" y="542"/>
                  </a:cubicBezTo>
                  <a:cubicBezTo>
                    <a:pt x="432" y="535"/>
                    <a:pt x="432" y="535"/>
                    <a:pt x="432" y="535"/>
                  </a:cubicBezTo>
                  <a:cubicBezTo>
                    <a:pt x="453" y="535"/>
                    <a:pt x="453" y="535"/>
                    <a:pt x="453" y="535"/>
                  </a:cubicBezTo>
                  <a:cubicBezTo>
                    <a:pt x="453" y="492"/>
                    <a:pt x="453" y="492"/>
                    <a:pt x="453" y="492"/>
                  </a:cubicBezTo>
                  <a:cubicBezTo>
                    <a:pt x="442" y="481"/>
                    <a:pt x="442" y="481"/>
                    <a:pt x="442" y="481"/>
                  </a:cubicBezTo>
                  <a:cubicBezTo>
                    <a:pt x="442" y="470"/>
                    <a:pt x="442" y="470"/>
                    <a:pt x="442" y="470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96" y="460"/>
                    <a:pt x="496" y="460"/>
                    <a:pt x="496" y="460"/>
                  </a:cubicBezTo>
                  <a:cubicBezTo>
                    <a:pt x="496" y="417"/>
                    <a:pt x="496" y="417"/>
                    <a:pt x="496" y="417"/>
                  </a:cubicBezTo>
                  <a:lnTo>
                    <a:pt x="486" y="406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© INSCALE GmbH, 05.05.2010&#10;http://www.presentationload.com/" id="306" name="Google Shape;306;p7"/>
            <p:cNvSpPr/>
            <p:nvPr/>
          </p:nvSpPr>
          <p:spPr>
            <a:xfrm>
              <a:off x="4763897" y="2242816"/>
              <a:ext cx="52320" cy="52709"/>
            </a:xfrm>
            <a:custGeom>
              <a:rect b="b" l="l" r="r" t="t"/>
              <a:pathLst>
                <a:path extrusionOk="0" h="237" w="232">
                  <a:moveTo>
                    <a:pt x="0" y="72"/>
                  </a:moveTo>
                  <a:cubicBezTo>
                    <a:pt x="1" y="72"/>
                    <a:pt x="2" y="73"/>
                    <a:pt x="6" y="75"/>
                  </a:cubicBezTo>
                  <a:cubicBezTo>
                    <a:pt x="6" y="66"/>
                    <a:pt x="6" y="66"/>
                    <a:pt x="6" y="66"/>
                  </a:cubicBezTo>
                  <a:lnTo>
                    <a:pt x="0" y="72"/>
                  </a:lnTo>
                  <a:close/>
                  <a:moveTo>
                    <a:pt x="231" y="124"/>
                  </a:moveTo>
                  <a:cubicBezTo>
                    <a:pt x="227" y="122"/>
                    <a:pt x="227" y="122"/>
                    <a:pt x="227" y="122"/>
                  </a:cubicBezTo>
                  <a:cubicBezTo>
                    <a:pt x="223" y="124"/>
                    <a:pt x="223" y="124"/>
                    <a:pt x="223" y="124"/>
                  </a:cubicBezTo>
                  <a:cubicBezTo>
                    <a:pt x="218" y="127"/>
                    <a:pt x="218" y="127"/>
                    <a:pt x="218" y="127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0" y="117"/>
                    <a:pt x="210" y="117"/>
                    <a:pt x="210" y="117"/>
                  </a:cubicBezTo>
                  <a:cubicBezTo>
                    <a:pt x="206" y="113"/>
                    <a:pt x="206" y="113"/>
                    <a:pt x="206" y="113"/>
                  </a:cubicBezTo>
                  <a:cubicBezTo>
                    <a:pt x="202" y="113"/>
                    <a:pt x="202" y="113"/>
                    <a:pt x="202" y="113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5" y="113"/>
                    <a:pt x="195" y="113"/>
                    <a:pt x="195" y="113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86" y="111"/>
                    <a:pt x="186" y="111"/>
                    <a:pt x="186" y="111"/>
                  </a:cubicBezTo>
                  <a:cubicBezTo>
                    <a:pt x="185" y="110"/>
                    <a:pt x="185" y="110"/>
                    <a:pt x="185" y="110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5" y="101"/>
                    <a:pt x="185" y="101"/>
                    <a:pt x="185" y="101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2" y="78"/>
                    <a:pt x="172" y="78"/>
                    <a:pt x="172" y="78"/>
                  </a:cubicBezTo>
                  <a:cubicBezTo>
                    <a:pt x="169" y="76"/>
                    <a:pt x="169" y="76"/>
                    <a:pt x="169" y="76"/>
                  </a:cubicBezTo>
                  <a:cubicBezTo>
                    <a:pt x="169" y="71"/>
                    <a:pt x="169" y="71"/>
                    <a:pt x="169" y="71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5" y="56"/>
                    <a:pt x="165" y="56"/>
                    <a:pt x="165" y="56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1" y="61"/>
                    <a:pt x="161" y="61"/>
                    <a:pt x="161" y="61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59" y="36"/>
                    <a:pt x="159" y="36"/>
                    <a:pt x="159" y="36"/>
                  </a:cubicBezTo>
                  <a:cubicBezTo>
                    <a:pt x="158" y="35"/>
                    <a:pt x="158" y="35"/>
                    <a:pt x="15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1" y="17"/>
                    <a:pt x="131" y="17"/>
                    <a:pt x="131" y="17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99" y="46"/>
                    <a:pt x="99" y="46"/>
                    <a:pt x="99" y="46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8" y="76"/>
                    <a:pt x="7" y="76"/>
                    <a:pt x="6" y="75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4"/>
                    <a:pt x="14" y="155"/>
                    <a:pt x="14" y="155"/>
                  </a:cubicBezTo>
                  <a:cubicBezTo>
                    <a:pt x="14" y="155"/>
                    <a:pt x="15" y="155"/>
                    <a:pt x="16" y="156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48" y="173"/>
                    <a:pt x="48" y="173"/>
                    <a:pt x="48" y="173"/>
                  </a:cubicBezTo>
                  <a:cubicBezTo>
                    <a:pt x="48" y="173"/>
                    <a:pt x="49" y="174"/>
                    <a:pt x="50" y="175"/>
                  </a:cubicBezTo>
                  <a:cubicBezTo>
                    <a:pt x="59" y="201"/>
                    <a:pt x="59" y="201"/>
                    <a:pt x="59" y="201"/>
                  </a:cubicBezTo>
                  <a:cubicBezTo>
                    <a:pt x="59" y="205"/>
                    <a:pt x="60" y="208"/>
                    <a:pt x="60" y="211"/>
                  </a:cubicBezTo>
                  <a:cubicBezTo>
                    <a:pt x="60" y="229"/>
                    <a:pt x="60" y="229"/>
                    <a:pt x="60" y="229"/>
                  </a:cubicBezTo>
                  <a:cubicBezTo>
                    <a:pt x="60" y="237"/>
                    <a:pt x="60" y="237"/>
                    <a:pt x="60" y="237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92" y="226"/>
                    <a:pt x="92" y="226"/>
                    <a:pt x="92" y="226"/>
                  </a:cubicBezTo>
                  <a:cubicBezTo>
                    <a:pt x="103" y="205"/>
                    <a:pt x="103" y="205"/>
                    <a:pt x="103" y="205"/>
                  </a:cubicBezTo>
                  <a:cubicBezTo>
                    <a:pt x="138" y="205"/>
                    <a:pt x="138" y="205"/>
                    <a:pt x="138" y="205"/>
                  </a:cubicBezTo>
                  <a:cubicBezTo>
                    <a:pt x="146" y="205"/>
                    <a:pt x="146" y="205"/>
                    <a:pt x="146" y="20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89" y="173"/>
                    <a:pt x="189" y="173"/>
                    <a:pt x="189" y="173"/>
                  </a:cubicBezTo>
                  <a:cubicBezTo>
                    <a:pt x="210" y="170"/>
                    <a:pt x="210" y="170"/>
                    <a:pt x="210" y="170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3" y="159"/>
                    <a:pt x="213" y="159"/>
                    <a:pt x="213" y="159"/>
                  </a:cubicBezTo>
                  <a:cubicBezTo>
                    <a:pt x="217" y="156"/>
                    <a:pt x="217" y="156"/>
                    <a:pt x="217" y="156"/>
                  </a:cubicBezTo>
                  <a:cubicBezTo>
                    <a:pt x="219" y="147"/>
                    <a:pt x="219" y="147"/>
                    <a:pt x="219" y="147"/>
                  </a:cubicBezTo>
                  <a:cubicBezTo>
                    <a:pt x="225" y="144"/>
                    <a:pt x="225" y="144"/>
                    <a:pt x="225" y="144"/>
                  </a:cubicBezTo>
                  <a:cubicBezTo>
                    <a:pt x="225" y="141"/>
                    <a:pt x="225" y="141"/>
                    <a:pt x="225" y="141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9" y="133"/>
                    <a:pt x="229" y="133"/>
                    <a:pt x="229" y="133"/>
                  </a:cubicBezTo>
                  <a:cubicBezTo>
                    <a:pt x="232" y="129"/>
                    <a:pt x="232" y="129"/>
                    <a:pt x="232" y="129"/>
                  </a:cubicBezTo>
                  <a:cubicBezTo>
                    <a:pt x="231" y="124"/>
                    <a:pt x="231" y="124"/>
                    <a:pt x="231" y="124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4832266" y="2908689"/>
              <a:ext cx="485065" cy="475875"/>
            </a:xfrm>
            <a:custGeom>
              <a:rect b="b" l="l" r="r" t="t"/>
              <a:pathLst>
                <a:path extrusionOk="0" h="466" w="475">
                  <a:moveTo>
                    <a:pt x="432" y="208"/>
                  </a:moveTo>
                  <a:lnTo>
                    <a:pt x="434" y="206"/>
                  </a:lnTo>
                  <a:lnTo>
                    <a:pt x="434" y="199"/>
                  </a:lnTo>
                  <a:lnTo>
                    <a:pt x="442" y="199"/>
                  </a:lnTo>
                  <a:lnTo>
                    <a:pt x="444" y="196"/>
                  </a:lnTo>
                  <a:lnTo>
                    <a:pt x="444" y="194"/>
                  </a:lnTo>
                  <a:lnTo>
                    <a:pt x="446" y="192"/>
                  </a:lnTo>
                  <a:lnTo>
                    <a:pt x="446" y="187"/>
                  </a:lnTo>
                  <a:lnTo>
                    <a:pt x="451" y="187"/>
                  </a:lnTo>
                  <a:lnTo>
                    <a:pt x="460" y="184"/>
                  </a:lnTo>
                  <a:lnTo>
                    <a:pt x="470" y="180"/>
                  </a:lnTo>
                  <a:lnTo>
                    <a:pt x="475" y="170"/>
                  </a:lnTo>
                  <a:lnTo>
                    <a:pt x="475" y="166"/>
                  </a:lnTo>
                  <a:lnTo>
                    <a:pt x="460" y="154"/>
                  </a:lnTo>
                  <a:lnTo>
                    <a:pt x="460" y="151"/>
                  </a:lnTo>
                  <a:lnTo>
                    <a:pt x="458" y="149"/>
                  </a:lnTo>
                  <a:lnTo>
                    <a:pt x="458" y="144"/>
                  </a:lnTo>
                  <a:lnTo>
                    <a:pt x="453" y="142"/>
                  </a:lnTo>
                  <a:lnTo>
                    <a:pt x="444" y="142"/>
                  </a:lnTo>
                  <a:lnTo>
                    <a:pt x="439" y="137"/>
                  </a:lnTo>
                  <a:lnTo>
                    <a:pt x="439" y="132"/>
                  </a:lnTo>
                  <a:lnTo>
                    <a:pt x="437" y="125"/>
                  </a:lnTo>
                  <a:lnTo>
                    <a:pt x="437" y="118"/>
                  </a:lnTo>
                  <a:lnTo>
                    <a:pt x="434" y="114"/>
                  </a:lnTo>
                  <a:lnTo>
                    <a:pt x="434" y="107"/>
                  </a:lnTo>
                  <a:lnTo>
                    <a:pt x="432" y="107"/>
                  </a:lnTo>
                  <a:lnTo>
                    <a:pt x="432" y="97"/>
                  </a:lnTo>
                  <a:lnTo>
                    <a:pt x="430" y="90"/>
                  </a:lnTo>
                  <a:lnTo>
                    <a:pt x="430" y="73"/>
                  </a:lnTo>
                  <a:lnTo>
                    <a:pt x="427" y="69"/>
                  </a:lnTo>
                  <a:lnTo>
                    <a:pt x="434" y="66"/>
                  </a:lnTo>
                  <a:lnTo>
                    <a:pt x="423" y="55"/>
                  </a:lnTo>
                  <a:lnTo>
                    <a:pt x="423" y="38"/>
                  </a:lnTo>
                  <a:lnTo>
                    <a:pt x="420" y="33"/>
                  </a:lnTo>
                  <a:lnTo>
                    <a:pt x="418" y="31"/>
                  </a:lnTo>
                  <a:lnTo>
                    <a:pt x="413" y="29"/>
                  </a:lnTo>
                  <a:lnTo>
                    <a:pt x="401" y="17"/>
                  </a:lnTo>
                  <a:lnTo>
                    <a:pt x="397" y="17"/>
                  </a:lnTo>
                  <a:lnTo>
                    <a:pt x="390" y="10"/>
                  </a:lnTo>
                  <a:lnTo>
                    <a:pt x="387" y="0"/>
                  </a:lnTo>
                  <a:lnTo>
                    <a:pt x="378" y="12"/>
                  </a:lnTo>
                  <a:lnTo>
                    <a:pt x="364" y="12"/>
                  </a:lnTo>
                  <a:lnTo>
                    <a:pt x="364" y="21"/>
                  </a:lnTo>
                  <a:lnTo>
                    <a:pt x="361" y="26"/>
                  </a:lnTo>
                  <a:lnTo>
                    <a:pt x="359" y="29"/>
                  </a:lnTo>
                  <a:lnTo>
                    <a:pt x="352" y="29"/>
                  </a:lnTo>
                  <a:lnTo>
                    <a:pt x="349" y="31"/>
                  </a:lnTo>
                  <a:lnTo>
                    <a:pt x="345" y="31"/>
                  </a:lnTo>
                  <a:lnTo>
                    <a:pt x="340" y="36"/>
                  </a:lnTo>
                  <a:lnTo>
                    <a:pt x="335" y="45"/>
                  </a:lnTo>
                  <a:lnTo>
                    <a:pt x="333" y="47"/>
                  </a:lnTo>
                  <a:lnTo>
                    <a:pt x="326" y="47"/>
                  </a:lnTo>
                  <a:lnTo>
                    <a:pt x="323" y="45"/>
                  </a:lnTo>
                  <a:lnTo>
                    <a:pt x="321" y="40"/>
                  </a:lnTo>
                  <a:lnTo>
                    <a:pt x="319" y="38"/>
                  </a:lnTo>
                  <a:lnTo>
                    <a:pt x="269" y="36"/>
                  </a:lnTo>
                  <a:lnTo>
                    <a:pt x="269" y="31"/>
                  </a:lnTo>
                  <a:lnTo>
                    <a:pt x="267" y="31"/>
                  </a:lnTo>
                  <a:lnTo>
                    <a:pt x="260" y="38"/>
                  </a:lnTo>
                  <a:lnTo>
                    <a:pt x="87" y="36"/>
                  </a:lnTo>
                  <a:lnTo>
                    <a:pt x="87" y="99"/>
                  </a:lnTo>
                  <a:lnTo>
                    <a:pt x="56" y="99"/>
                  </a:lnTo>
                  <a:lnTo>
                    <a:pt x="59" y="241"/>
                  </a:lnTo>
                  <a:lnTo>
                    <a:pt x="54" y="241"/>
                  </a:lnTo>
                  <a:lnTo>
                    <a:pt x="49" y="239"/>
                  </a:lnTo>
                  <a:lnTo>
                    <a:pt x="33" y="239"/>
                  </a:lnTo>
                  <a:lnTo>
                    <a:pt x="28" y="244"/>
                  </a:lnTo>
                  <a:lnTo>
                    <a:pt x="30" y="246"/>
                  </a:lnTo>
                  <a:lnTo>
                    <a:pt x="30" y="251"/>
                  </a:lnTo>
                  <a:lnTo>
                    <a:pt x="33" y="253"/>
                  </a:lnTo>
                  <a:lnTo>
                    <a:pt x="33" y="255"/>
                  </a:lnTo>
                  <a:lnTo>
                    <a:pt x="30" y="258"/>
                  </a:lnTo>
                  <a:lnTo>
                    <a:pt x="26" y="260"/>
                  </a:lnTo>
                  <a:lnTo>
                    <a:pt x="21" y="265"/>
                  </a:lnTo>
                  <a:lnTo>
                    <a:pt x="21" y="272"/>
                  </a:lnTo>
                  <a:lnTo>
                    <a:pt x="16" y="272"/>
                  </a:lnTo>
                  <a:lnTo>
                    <a:pt x="19" y="281"/>
                  </a:lnTo>
                  <a:lnTo>
                    <a:pt x="21" y="288"/>
                  </a:lnTo>
                  <a:lnTo>
                    <a:pt x="14" y="293"/>
                  </a:lnTo>
                  <a:lnTo>
                    <a:pt x="7" y="300"/>
                  </a:lnTo>
                  <a:lnTo>
                    <a:pt x="9" y="303"/>
                  </a:lnTo>
                  <a:lnTo>
                    <a:pt x="14" y="312"/>
                  </a:lnTo>
                  <a:lnTo>
                    <a:pt x="14" y="317"/>
                  </a:lnTo>
                  <a:lnTo>
                    <a:pt x="9" y="322"/>
                  </a:lnTo>
                  <a:lnTo>
                    <a:pt x="4" y="324"/>
                  </a:lnTo>
                  <a:lnTo>
                    <a:pt x="0" y="329"/>
                  </a:lnTo>
                  <a:lnTo>
                    <a:pt x="0" y="336"/>
                  </a:lnTo>
                  <a:lnTo>
                    <a:pt x="4" y="338"/>
                  </a:lnTo>
                  <a:lnTo>
                    <a:pt x="9" y="338"/>
                  </a:lnTo>
                  <a:lnTo>
                    <a:pt x="12" y="336"/>
                  </a:lnTo>
                  <a:lnTo>
                    <a:pt x="16" y="336"/>
                  </a:lnTo>
                  <a:lnTo>
                    <a:pt x="19" y="338"/>
                  </a:lnTo>
                  <a:lnTo>
                    <a:pt x="19" y="355"/>
                  </a:lnTo>
                  <a:lnTo>
                    <a:pt x="26" y="362"/>
                  </a:lnTo>
                  <a:lnTo>
                    <a:pt x="19" y="364"/>
                  </a:lnTo>
                  <a:lnTo>
                    <a:pt x="21" y="373"/>
                  </a:lnTo>
                  <a:lnTo>
                    <a:pt x="23" y="373"/>
                  </a:lnTo>
                  <a:lnTo>
                    <a:pt x="28" y="376"/>
                  </a:lnTo>
                  <a:lnTo>
                    <a:pt x="33" y="383"/>
                  </a:lnTo>
                  <a:lnTo>
                    <a:pt x="35" y="385"/>
                  </a:lnTo>
                  <a:lnTo>
                    <a:pt x="35" y="388"/>
                  </a:lnTo>
                  <a:lnTo>
                    <a:pt x="30" y="388"/>
                  </a:lnTo>
                  <a:lnTo>
                    <a:pt x="30" y="397"/>
                  </a:lnTo>
                  <a:lnTo>
                    <a:pt x="42" y="409"/>
                  </a:lnTo>
                  <a:lnTo>
                    <a:pt x="45" y="414"/>
                  </a:lnTo>
                  <a:lnTo>
                    <a:pt x="49" y="418"/>
                  </a:lnTo>
                  <a:lnTo>
                    <a:pt x="52" y="425"/>
                  </a:lnTo>
                  <a:lnTo>
                    <a:pt x="54" y="430"/>
                  </a:lnTo>
                  <a:lnTo>
                    <a:pt x="54" y="442"/>
                  </a:lnTo>
                  <a:lnTo>
                    <a:pt x="52" y="444"/>
                  </a:lnTo>
                  <a:lnTo>
                    <a:pt x="49" y="449"/>
                  </a:lnTo>
                  <a:lnTo>
                    <a:pt x="47" y="451"/>
                  </a:lnTo>
                  <a:lnTo>
                    <a:pt x="47" y="454"/>
                  </a:lnTo>
                  <a:lnTo>
                    <a:pt x="49" y="456"/>
                  </a:lnTo>
                  <a:lnTo>
                    <a:pt x="52" y="456"/>
                  </a:lnTo>
                  <a:lnTo>
                    <a:pt x="49" y="463"/>
                  </a:lnTo>
                  <a:lnTo>
                    <a:pt x="66" y="466"/>
                  </a:lnTo>
                  <a:lnTo>
                    <a:pt x="66" y="461"/>
                  </a:lnTo>
                  <a:lnTo>
                    <a:pt x="68" y="459"/>
                  </a:lnTo>
                  <a:lnTo>
                    <a:pt x="73" y="456"/>
                  </a:lnTo>
                  <a:lnTo>
                    <a:pt x="73" y="456"/>
                  </a:lnTo>
                  <a:lnTo>
                    <a:pt x="73" y="454"/>
                  </a:lnTo>
                  <a:lnTo>
                    <a:pt x="73" y="451"/>
                  </a:lnTo>
                  <a:lnTo>
                    <a:pt x="78" y="447"/>
                  </a:lnTo>
                  <a:lnTo>
                    <a:pt x="78" y="437"/>
                  </a:lnTo>
                  <a:lnTo>
                    <a:pt x="82" y="437"/>
                  </a:lnTo>
                  <a:lnTo>
                    <a:pt x="82" y="428"/>
                  </a:lnTo>
                  <a:lnTo>
                    <a:pt x="89" y="418"/>
                  </a:lnTo>
                  <a:lnTo>
                    <a:pt x="92" y="411"/>
                  </a:lnTo>
                  <a:lnTo>
                    <a:pt x="101" y="409"/>
                  </a:lnTo>
                  <a:lnTo>
                    <a:pt x="113" y="407"/>
                  </a:lnTo>
                  <a:lnTo>
                    <a:pt x="115" y="416"/>
                  </a:lnTo>
                  <a:lnTo>
                    <a:pt x="118" y="418"/>
                  </a:lnTo>
                  <a:lnTo>
                    <a:pt x="123" y="421"/>
                  </a:lnTo>
                  <a:lnTo>
                    <a:pt x="123" y="423"/>
                  </a:lnTo>
                  <a:lnTo>
                    <a:pt x="125" y="430"/>
                  </a:lnTo>
                  <a:lnTo>
                    <a:pt x="127" y="433"/>
                  </a:lnTo>
                  <a:lnTo>
                    <a:pt x="137" y="440"/>
                  </a:lnTo>
                  <a:lnTo>
                    <a:pt x="146" y="435"/>
                  </a:lnTo>
                  <a:lnTo>
                    <a:pt x="170" y="433"/>
                  </a:lnTo>
                  <a:lnTo>
                    <a:pt x="175" y="435"/>
                  </a:lnTo>
                  <a:lnTo>
                    <a:pt x="177" y="442"/>
                  </a:lnTo>
                  <a:lnTo>
                    <a:pt x="177" y="442"/>
                  </a:lnTo>
                  <a:lnTo>
                    <a:pt x="196" y="442"/>
                  </a:lnTo>
                  <a:lnTo>
                    <a:pt x="205" y="430"/>
                  </a:lnTo>
                  <a:lnTo>
                    <a:pt x="219" y="430"/>
                  </a:lnTo>
                  <a:lnTo>
                    <a:pt x="222" y="418"/>
                  </a:lnTo>
                  <a:lnTo>
                    <a:pt x="234" y="411"/>
                  </a:lnTo>
                  <a:lnTo>
                    <a:pt x="250" y="421"/>
                  </a:lnTo>
                  <a:lnTo>
                    <a:pt x="260" y="430"/>
                  </a:lnTo>
                  <a:lnTo>
                    <a:pt x="274" y="430"/>
                  </a:lnTo>
                  <a:lnTo>
                    <a:pt x="290" y="409"/>
                  </a:lnTo>
                  <a:lnTo>
                    <a:pt x="295" y="397"/>
                  </a:lnTo>
                  <a:lnTo>
                    <a:pt x="309" y="388"/>
                  </a:lnTo>
                  <a:lnTo>
                    <a:pt x="307" y="381"/>
                  </a:lnTo>
                  <a:lnTo>
                    <a:pt x="307" y="364"/>
                  </a:lnTo>
                  <a:lnTo>
                    <a:pt x="300" y="357"/>
                  </a:lnTo>
                  <a:lnTo>
                    <a:pt x="319" y="357"/>
                  </a:lnTo>
                  <a:lnTo>
                    <a:pt x="319" y="350"/>
                  </a:lnTo>
                  <a:lnTo>
                    <a:pt x="331" y="347"/>
                  </a:lnTo>
                  <a:lnTo>
                    <a:pt x="328" y="357"/>
                  </a:lnTo>
                  <a:lnTo>
                    <a:pt x="328" y="366"/>
                  </a:lnTo>
                  <a:lnTo>
                    <a:pt x="326" y="369"/>
                  </a:lnTo>
                  <a:lnTo>
                    <a:pt x="328" y="378"/>
                  </a:lnTo>
                  <a:lnTo>
                    <a:pt x="331" y="385"/>
                  </a:lnTo>
                  <a:lnTo>
                    <a:pt x="331" y="390"/>
                  </a:lnTo>
                  <a:lnTo>
                    <a:pt x="328" y="395"/>
                  </a:lnTo>
                  <a:lnTo>
                    <a:pt x="335" y="399"/>
                  </a:lnTo>
                  <a:lnTo>
                    <a:pt x="345" y="407"/>
                  </a:lnTo>
                  <a:lnTo>
                    <a:pt x="352" y="414"/>
                  </a:lnTo>
                  <a:lnTo>
                    <a:pt x="354" y="418"/>
                  </a:lnTo>
                  <a:lnTo>
                    <a:pt x="357" y="423"/>
                  </a:lnTo>
                  <a:lnTo>
                    <a:pt x="359" y="423"/>
                  </a:lnTo>
                  <a:lnTo>
                    <a:pt x="361" y="421"/>
                  </a:lnTo>
                  <a:lnTo>
                    <a:pt x="361" y="414"/>
                  </a:lnTo>
                  <a:lnTo>
                    <a:pt x="359" y="409"/>
                  </a:lnTo>
                  <a:lnTo>
                    <a:pt x="359" y="402"/>
                  </a:lnTo>
                  <a:lnTo>
                    <a:pt x="366" y="395"/>
                  </a:lnTo>
                  <a:lnTo>
                    <a:pt x="368" y="395"/>
                  </a:lnTo>
                  <a:lnTo>
                    <a:pt x="368" y="399"/>
                  </a:lnTo>
                  <a:lnTo>
                    <a:pt x="371" y="402"/>
                  </a:lnTo>
                  <a:lnTo>
                    <a:pt x="378" y="402"/>
                  </a:lnTo>
                  <a:lnTo>
                    <a:pt x="380" y="399"/>
                  </a:lnTo>
                  <a:lnTo>
                    <a:pt x="380" y="385"/>
                  </a:lnTo>
                  <a:lnTo>
                    <a:pt x="378" y="383"/>
                  </a:lnTo>
                  <a:lnTo>
                    <a:pt x="378" y="381"/>
                  </a:lnTo>
                  <a:lnTo>
                    <a:pt x="382" y="373"/>
                  </a:lnTo>
                  <a:lnTo>
                    <a:pt x="382" y="364"/>
                  </a:lnTo>
                  <a:lnTo>
                    <a:pt x="385" y="362"/>
                  </a:lnTo>
                  <a:lnTo>
                    <a:pt x="390" y="362"/>
                  </a:lnTo>
                  <a:lnTo>
                    <a:pt x="392" y="357"/>
                  </a:lnTo>
                  <a:lnTo>
                    <a:pt x="392" y="343"/>
                  </a:lnTo>
                  <a:lnTo>
                    <a:pt x="394" y="340"/>
                  </a:lnTo>
                  <a:lnTo>
                    <a:pt x="397" y="336"/>
                  </a:lnTo>
                  <a:lnTo>
                    <a:pt x="399" y="333"/>
                  </a:lnTo>
                  <a:lnTo>
                    <a:pt x="411" y="333"/>
                  </a:lnTo>
                  <a:lnTo>
                    <a:pt x="411" y="314"/>
                  </a:lnTo>
                  <a:lnTo>
                    <a:pt x="413" y="310"/>
                  </a:lnTo>
                  <a:lnTo>
                    <a:pt x="416" y="307"/>
                  </a:lnTo>
                  <a:lnTo>
                    <a:pt x="418" y="303"/>
                  </a:lnTo>
                  <a:lnTo>
                    <a:pt x="420" y="300"/>
                  </a:lnTo>
                  <a:lnTo>
                    <a:pt x="420" y="284"/>
                  </a:lnTo>
                  <a:lnTo>
                    <a:pt x="418" y="265"/>
                  </a:lnTo>
                  <a:lnTo>
                    <a:pt x="416" y="262"/>
                  </a:lnTo>
                  <a:lnTo>
                    <a:pt x="416" y="255"/>
                  </a:lnTo>
                  <a:lnTo>
                    <a:pt x="420" y="253"/>
                  </a:lnTo>
                  <a:lnTo>
                    <a:pt x="423" y="253"/>
                  </a:lnTo>
                  <a:lnTo>
                    <a:pt x="423" y="239"/>
                  </a:lnTo>
                  <a:lnTo>
                    <a:pt x="425" y="239"/>
                  </a:lnTo>
                  <a:lnTo>
                    <a:pt x="427" y="236"/>
                  </a:lnTo>
                  <a:lnTo>
                    <a:pt x="430" y="232"/>
                  </a:lnTo>
                  <a:lnTo>
                    <a:pt x="430" y="215"/>
                  </a:lnTo>
                  <a:lnTo>
                    <a:pt x="427" y="213"/>
                  </a:lnTo>
                  <a:lnTo>
                    <a:pt x="427" y="208"/>
                  </a:lnTo>
                  <a:lnTo>
                    <a:pt x="432" y="208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4899664" y="3263042"/>
              <a:ext cx="349247" cy="292061"/>
            </a:xfrm>
            <a:custGeom>
              <a:rect b="b" l="l" r="r" t="t"/>
              <a:pathLst>
                <a:path extrusionOk="0" h="286" w="342">
                  <a:moveTo>
                    <a:pt x="286" y="67"/>
                  </a:moveTo>
                  <a:lnTo>
                    <a:pt x="279" y="60"/>
                  </a:lnTo>
                  <a:lnTo>
                    <a:pt x="269" y="52"/>
                  </a:lnTo>
                  <a:lnTo>
                    <a:pt x="262" y="48"/>
                  </a:lnTo>
                  <a:lnTo>
                    <a:pt x="265" y="43"/>
                  </a:lnTo>
                  <a:lnTo>
                    <a:pt x="265" y="38"/>
                  </a:lnTo>
                  <a:lnTo>
                    <a:pt x="262" y="31"/>
                  </a:lnTo>
                  <a:lnTo>
                    <a:pt x="260" y="22"/>
                  </a:lnTo>
                  <a:lnTo>
                    <a:pt x="262" y="19"/>
                  </a:lnTo>
                  <a:lnTo>
                    <a:pt x="262" y="10"/>
                  </a:lnTo>
                  <a:lnTo>
                    <a:pt x="265" y="0"/>
                  </a:lnTo>
                  <a:lnTo>
                    <a:pt x="253" y="3"/>
                  </a:lnTo>
                  <a:lnTo>
                    <a:pt x="253" y="10"/>
                  </a:lnTo>
                  <a:lnTo>
                    <a:pt x="234" y="10"/>
                  </a:lnTo>
                  <a:lnTo>
                    <a:pt x="241" y="17"/>
                  </a:lnTo>
                  <a:lnTo>
                    <a:pt x="241" y="34"/>
                  </a:lnTo>
                  <a:lnTo>
                    <a:pt x="243" y="41"/>
                  </a:lnTo>
                  <a:lnTo>
                    <a:pt x="229" y="50"/>
                  </a:lnTo>
                  <a:lnTo>
                    <a:pt x="224" y="62"/>
                  </a:lnTo>
                  <a:lnTo>
                    <a:pt x="208" y="83"/>
                  </a:lnTo>
                  <a:lnTo>
                    <a:pt x="194" y="83"/>
                  </a:lnTo>
                  <a:lnTo>
                    <a:pt x="184" y="74"/>
                  </a:lnTo>
                  <a:lnTo>
                    <a:pt x="168" y="64"/>
                  </a:lnTo>
                  <a:lnTo>
                    <a:pt x="156" y="71"/>
                  </a:lnTo>
                  <a:lnTo>
                    <a:pt x="153" y="83"/>
                  </a:lnTo>
                  <a:lnTo>
                    <a:pt x="139" y="83"/>
                  </a:lnTo>
                  <a:lnTo>
                    <a:pt x="130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09" y="88"/>
                  </a:lnTo>
                  <a:lnTo>
                    <a:pt x="104" y="86"/>
                  </a:lnTo>
                  <a:lnTo>
                    <a:pt x="80" y="88"/>
                  </a:lnTo>
                  <a:lnTo>
                    <a:pt x="71" y="93"/>
                  </a:lnTo>
                  <a:lnTo>
                    <a:pt x="61" y="86"/>
                  </a:lnTo>
                  <a:lnTo>
                    <a:pt x="59" y="83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2" y="71"/>
                  </a:lnTo>
                  <a:lnTo>
                    <a:pt x="49" y="69"/>
                  </a:lnTo>
                  <a:lnTo>
                    <a:pt x="47" y="60"/>
                  </a:lnTo>
                  <a:lnTo>
                    <a:pt x="35" y="62"/>
                  </a:lnTo>
                  <a:lnTo>
                    <a:pt x="26" y="64"/>
                  </a:lnTo>
                  <a:lnTo>
                    <a:pt x="23" y="71"/>
                  </a:lnTo>
                  <a:lnTo>
                    <a:pt x="16" y="81"/>
                  </a:lnTo>
                  <a:lnTo>
                    <a:pt x="16" y="90"/>
                  </a:lnTo>
                  <a:lnTo>
                    <a:pt x="12" y="90"/>
                  </a:lnTo>
                  <a:lnTo>
                    <a:pt x="12" y="100"/>
                  </a:lnTo>
                  <a:lnTo>
                    <a:pt x="7" y="104"/>
                  </a:lnTo>
                  <a:lnTo>
                    <a:pt x="7" y="107"/>
                  </a:lnTo>
                  <a:lnTo>
                    <a:pt x="7" y="109"/>
                  </a:lnTo>
                  <a:lnTo>
                    <a:pt x="7" y="109"/>
                  </a:lnTo>
                  <a:lnTo>
                    <a:pt x="2" y="112"/>
                  </a:lnTo>
                  <a:lnTo>
                    <a:pt x="0" y="114"/>
                  </a:lnTo>
                  <a:lnTo>
                    <a:pt x="0" y="119"/>
                  </a:lnTo>
                  <a:lnTo>
                    <a:pt x="2" y="119"/>
                  </a:lnTo>
                  <a:lnTo>
                    <a:pt x="2" y="130"/>
                  </a:lnTo>
                  <a:lnTo>
                    <a:pt x="12" y="135"/>
                  </a:lnTo>
                  <a:lnTo>
                    <a:pt x="26" y="135"/>
                  </a:lnTo>
                  <a:lnTo>
                    <a:pt x="26" y="142"/>
                  </a:lnTo>
                  <a:lnTo>
                    <a:pt x="28" y="142"/>
                  </a:lnTo>
                  <a:lnTo>
                    <a:pt x="33" y="145"/>
                  </a:lnTo>
                  <a:lnTo>
                    <a:pt x="38" y="149"/>
                  </a:lnTo>
                  <a:lnTo>
                    <a:pt x="38" y="152"/>
                  </a:lnTo>
                  <a:lnTo>
                    <a:pt x="35" y="152"/>
                  </a:lnTo>
                  <a:lnTo>
                    <a:pt x="35" y="154"/>
                  </a:lnTo>
                  <a:lnTo>
                    <a:pt x="33" y="154"/>
                  </a:lnTo>
                  <a:lnTo>
                    <a:pt x="33" y="156"/>
                  </a:lnTo>
                  <a:lnTo>
                    <a:pt x="38" y="161"/>
                  </a:lnTo>
                  <a:lnTo>
                    <a:pt x="42" y="164"/>
                  </a:lnTo>
                  <a:lnTo>
                    <a:pt x="45" y="164"/>
                  </a:lnTo>
                  <a:lnTo>
                    <a:pt x="49" y="166"/>
                  </a:lnTo>
                  <a:lnTo>
                    <a:pt x="54" y="173"/>
                  </a:lnTo>
                  <a:lnTo>
                    <a:pt x="57" y="178"/>
                  </a:lnTo>
                  <a:lnTo>
                    <a:pt x="59" y="180"/>
                  </a:lnTo>
                  <a:lnTo>
                    <a:pt x="59" y="182"/>
                  </a:lnTo>
                  <a:lnTo>
                    <a:pt x="66" y="182"/>
                  </a:lnTo>
                  <a:lnTo>
                    <a:pt x="68" y="185"/>
                  </a:lnTo>
                  <a:lnTo>
                    <a:pt x="68" y="190"/>
                  </a:lnTo>
                  <a:lnTo>
                    <a:pt x="64" y="190"/>
                  </a:lnTo>
                  <a:lnTo>
                    <a:pt x="64" y="192"/>
                  </a:lnTo>
                  <a:lnTo>
                    <a:pt x="68" y="197"/>
                  </a:lnTo>
                  <a:lnTo>
                    <a:pt x="68" y="204"/>
                  </a:lnTo>
                  <a:lnTo>
                    <a:pt x="80" y="206"/>
                  </a:lnTo>
                  <a:lnTo>
                    <a:pt x="83" y="208"/>
                  </a:lnTo>
                  <a:lnTo>
                    <a:pt x="87" y="211"/>
                  </a:lnTo>
                  <a:lnTo>
                    <a:pt x="90" y="213"/>
                  </a:lnTo>
                  <a:lnTo>
                    <a:pt x="92" y="218"/>
                  </a:lnTo>
                  <a:lnTo>
                    <a:pt x="92" y="227"/>
                  </a:lnTo>
                  <a:lnTo>
                    <a:pt x="94" y="232"/>
                  </a:lnTo>
                  <a:lnTo>
                    <a:pt x="106" y="241"/>
                  </a:lnTo>
                  <a:lnTo>
                    <a:pt x="106" y="251"/>
                  </a:lnTo>
                  <a:lnTo>
                    <a:pt x="125" y="260"/>
                  </a:lnTo>
                  <a:lnTo>
                    <a:pt x="127" y="258"/>
                  </a:lnTo>
                  <a:lnTo>
                    <a:pt x="130" y="253"/>
                  </a:lnTo>
                  <a:lnTo>
                    <a:pt x="132" y="251"/>
                  </a:lnTo>
                  <a:lnTo>
                    <a:pt x="137" y="251"/>
                  </a:lnTo>
                  <a:lnTo>
                    <a:pt x="142" y="253"/>
                  </a:lnTo>
                  <a:lnTo>
                    <a:pt x="142" y="256"/>
                  </a:lnTo>
                  <a:lnTo>
                    <a:pt x="146" y="258"/>
                  </a:lnTo>
                  <a:lnTo>
                    <a:pt x="149" y="258"/>
                  </a:lnTo>
                  <a:lnTo>
                    <a:pt x="156" y="253"/>
                  </a:lnTo>
                  <a:lnTo>
                    <a:pt x="156" y="251"/>
                  </a:lnTo>
                  <a:lnTo>
                    <a:pt x="161" y="246"/>
                  </a:lnTo>
                  <a:lnTo>
                    <a:pt x="163" y="249"/>
                  </a:lnTo>
                  <a:lnTo>
                    <a:pt x="168" y="251"/>
                  </a:lnTo>
                  <a:lnTo>
                    <a:pt x="170" y="258"/>
                  </a:lnTo>
                  <a:lnTo>
                    <a:pt x="172" y="263"/>
                  </a:lnTo>
                  <a:lnTo>
                    <a:pt x="177" y="267"/>
                  </a:lnTo>
                  <a:lnTo>
                    <a:pt x="182" y="270"/>
                  </a:lnTo>
                  <a:lnTo>
                    <a:pt x="184" y="272"/>
                  </a:lnTo>
                  <a:lnTo>
                    <a:pt x="187" y="272"/>
                  </a:lnTo>
                  <a:lnTo>
                    <a:pt x="189" y="282"/>
                  </a:lnTo>
                  <a:lnTo>
                    <a:pt x="196" y="282"/>
                  </a:lnTo>
                  <a:lnTo>
                    <a:pt x="203" y="275"/>
                  </a:lnTo>
                  <a:lnTo>
                    <a:pt x="208" y="275"/>
                  </a:lnTo>
                  <a:lnTo>
                    <a:pt x="210" y="277"/>
                  </a:lnTo>
                  <a:lnTo>
                    <a:pt x="215" y="279"/>
                  </a:lnTo>
                  <a:lnTo>
                    <a:pt x="220" y="279"/>
                  </a:lnTo>
                  <a:lnTo>
                    <a:pt x="220" y="277"/>
                  </a:lnTo>
                  <a:lnTo>
                    <a:pt x="222" y="275"/>
                  </a:lnTo>
                  <a:lnTo>
                    <a:pt x="224" y="275"/>
                  </a:lnTo>
                  <a:lnTo>
                    <a:pt x="236" y="286"/>
                  </a:lnTo>
                  <a:lnTo>
                    <a:pt x="243" y="277"/>
                  </a:lnTo>
                  <a:lnTo>
                    <a:pt x="253" y="277"/>
                  </a:lnTo>
                  <a:lnTo>
                    <a:pt x="257" y="272"/>
                  </a:lnTo>
                  <a:lnTo>
                    <a:pt x="262" y="272"/>
                  </a:lnTo>
                  <a:lnTo>
                    <a:pt x="262" y="275"/>
                  </a:lnTo>
                  <a:lnTo>
                    <a:pt x="265" y="277"/>
                  </a:lnTo>
                  <a:lnTo>
                    <a:pt x="274" y="277"/>
                  </a:lnTo>
                  <a:lnTo>
                    <a:pt x="281" y="270"/>
                  </a:lnTo>
                  <a:lnTo>
                    <a:pt x="281" y="267"/>
                  </a:lnTo>
                  <a:lnTo>
                    <a:pt x="283" y="265"/>
                  </a:lnTo>
                  <a:lnTo>
                    <a:pt x="283" y="263"/>
                  </a:lnTo>
                  <a:lnTo>
                    <a:pt x="288" y="263"/>
                  </a:lnTo>
                  <a:lnTo>
                    <a:pt x="295" y="251"/>
                  </a:lnTo>
                  <a:lnTo>
                    <a:pt x="333" y="251"/>
                  </a:lnTo>
                  <a:lnTo>
                    <a:pt x="342" y="246"/>
                  </a:lnTo>
                  <a:lnTo>
                    <a:pt x="340" y="239"/>
                  </a:lnTo>
                  <a:lnTo>
                    <a:pt x="340" y="232"/>
                  </a:lnTo>
                  <a:lnTo>
                    <a:pt x="338" y="227"/>
                  </a:lnTo>
                  <a:lnTo>
                    <a:pt x="335" y="225"/>
                  </a:lnTo>
                  <a:lnTo>
                    <a:pt x="328" y="225"/>
                  </a:lnTo>
                  <a:lnTo>
                    <a:pt x="324" y="223"/>
                  </a:lnTo>
                  <a:lnTo>
                    <a:pt x="316" y="208"/>
                  </a:lnTo>
                  <a:lnTo>
                    <a:pt x="316" y="201"/>
                  </a:lnTo>
                  <a:lnTo>
                    <a:pt x="312" y="199"/>
                  </a:lnTo>
                  <a:lnTo>
                    <a:pt x="312" y="185"/>
                  </a:lnTo>
                  <a:lnTo>
                    <a:pt x="305" y="185"/>
                  </a:lnTo>
                  <a:lnTo>
                    <a:pt x="302" y="175"/>
                  </a:lnTo>
                  <a:lnTo>
                    <a:pt x="293" y="175"/>
                  </a:lnTo>
                  <a:lnTo>
                    <a:pt x="291" y="168"/>
                  </a:lnTo>
                  <a:lnTo>
                    <a:pt x="291" y="161"/>
                  </a:lnTo>
                  <a:lnTo>
                    <a:pt x="286" y="159"/>
                  </a:lnTo>
                  <a:lnTo>
                    <a:pt x="283" y="154"/>
                  </a:lnTo>
                  <a:lnTo>
                    <a:pt x="279" y="152"/>
                  </a:lnTo>
                  <a:lnTo>
                    <a:pt x="276" y="149"/>
                  </a:lnTo>
                  <a:lnTo>
                    <a:pt x="267" y="149"/>
                  </a:lnTo>
                  <a:lnTo>
                    <a:pt x="262" y="147"/>
                  </a:lnTo>
                  <a:lnTo>
                    <a:pt x="260" y="147"/>
                  </a:lnTo>
                  <a:lnTo>
                    <a:pt x="260" y="142"/>
                  </a:lnTo>
                  <a:lnTo>
                    <a:pt x="262" y="138"/>
                  </a:lnTo>
                  <a:lnTo>
                    <a:pt x="265" y="135"/>
                  </a:lnTo>
                  <a:lnTo>
                    <a:pt x="262" y="126"/>
                  </a:lnTo>
                  <a:lnTo>
                    <a:pt x="276" y="126"/>
                  </a:lnTo>
                  <a:lnTo>
                    <a:pt x="279" y="128"/>
                  </a:lnTo>
                  <a:lnTo>
                    <a:pt x="281" y="126"/>
                  </a:lnTo>
                  <a:lnTo>
                    <a:pt x="286" y="126"/>
                  </a:lnTo>
                  <a:lnTo>
                    <a:pt x="288" y="123"/>
                  </a:lnTo>
                  <a:lnTo>
                    <a:pt x="288" y="119"/>
                  </a:lnTo>
                  <a:lnTo>
                    <a:pt x="291" y="114"/>
                  </a:lnTo>
                  <a:lnTo>
                    <a:pt x="291" y="100"/>
                  </a:lnTo>
                  <a:lnTo>
                    <a:pt x="288" y="97"/>
                  </a:lnTo>
                  <a:lnTo>
                    <a:pt x="288" y="93"/>
                  </a:lnTo>
                  <a:lnTo>
                    <a:pt x="286" y="88"/>
                  </a:lnTo>
                  <a:lnTo>
                    <a:pt x="286" y="83"/>
                  </a:lnTo>
                  <a:lnTo>
                    <a:pt x="288" y="78"/>
                  </a:lnTo>
                  <a:lnTo>
                    <a:pt x="291" y="76"/>
                  </a:lnTo>
                  <a:lnTo>
                    <a:pt x="288" y="71"/>
                  </a:lnTo>
                  <a:lnTo>
                    <a:pt x="286" y="67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" name="Google Shape;309;p7"/>
          <p:cNvSpPr/>
          <p:nvPr/>
        </p:nvSpPr>
        <p:spPr>
          <a:xfrm>
            <a:off x="12867626" y="3529430"/>
            <a:ext cx="216000" cy="216000"/>
          </a:xfrm>
          <a:prstGeom prst="ellipse">
            <a:avLst/>
          </a:prstGeom>
          <a:solidFill>
            <a:srgbClr val="008000"/>
          </a:solidFill>
          <a:ln cap="flat" cmpd="sng" w="9525">
            <a:solidFill>
              <a:srgbClr val="0044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7"/>
          <p:cNvSpPr/>
          <p:nvPr/>
        </p:nvSpPr>
        <p:spPr>
          <a:xfrm>
            <a:off x="12391751" y="3211892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0044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7"/>
          <p:cNvSpPr/>
          <p:nvPr/>
        </p:nvSpPr>
        <p:spPr>
          <a:xfrm>
            <a:off x="18234045" y="4577113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A64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7"/>
          <p:cNvSpPr/>
          <p:nvPr/>
        </p:nvSpPr>
        <p:spPr>
          <a:xfrm>
            <a:off x="18946598" y="5053334"/>
            <a:ext cx="216000" cy="216000"/>
          </a:xfrm>
          <a:prstGeom prst="ellipse">
            <a:avLst/>
          </a:prstGeom>
          <a:solidFill>
            <a:srgbClr val="006620"/>
          </a:solidFill>
          <a:ln cap="flat" cmpd="sng" w="9525">
            <a:solidFill>
              <a:srgbClr val="0044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"/>
          <p:cNvSpPr/>
          <p:nvPr/>
        </p:nvSpPr>
        <p:spPr>
          <a:xfrm>
            <a:off x="19756916" y="5059048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A64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"/>
          <p:cNvSpPr/>
          <p:nvPr/>
        </p:nvSpPr>
        <p:spPr>
          <a:xfrm>
            <a:off x="5832233" y="4772738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"/>
          <p:cNvSpPr/>
          <p:nvPr/>
        </p:nvSpPr>
        <p:spPr>
          <a:xfrm>
            <a:off x="5870337" y="4239371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7"/>
          <p:cNvSpPr/>
          <p:nvPr/>
        </p:nvSpPr>
        <p:spPr>
          <a:xfrm>
            <a:off x="10463832" y="4703293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7"/>
          <p:cNvSpPr/>
          <p:nvPr/>
        </p:nvSpPr>
        <p:spPr>
          <a:xfrm>
            <a:off x="10616967" y="3789699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7"/>
          <p:cNvSpPr/>
          <p:nvPr/>
        </p:nvSpPr>
        <p:spPr>
          <a:xfrm>
            <a:off x="18648605" y="5474889"/>
            <a:ext cx="216000" cy="216000"/>
          </a:xfrm>
          <a:prstGeom prst="ellipse">
            <a:avLst/>
          </a:prstGeom>
          <a:solidFill>
            <a:srgbClr val="006620"/>
          </a:solidFill>
          <a:ln cap="flat" cmpd="sng" w="9525">
            <a:solidFill>
              <a:srgbClr val="0044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7"/>
          <p:cNvSpPr/>
          <p:nvPr/>
        </p:nvSpPr>
        <p:spPr>
          <a:xfrm>
            <a:off x="17761548" y="7711219"/>
            <a:ext cx="216000" cy="216000"/>
          </a:xfrm>
          <a:prstGeom prst="ellipse">
            <a:avLst/>
          </a:prstGeom>
          <a:solidFill>
            <a:srgbClr val="006620"/>
          </a:solidFill>
          <a:ln cap="flat" cmpd="sng" w="9525">
            <a:solidFill>
              <a:srgbClr val="0066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"/>
          <p:cNvSpPr/>
          <p:nvPr/>
        </p:nvSpPr>
        <p:spPr>
          <a:xfrm>
            <a:off x="10815104" y="4184709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"/>
          <p:cNvSpPr/>
          <p:nvPr/>
        </p:nvSpPr>
        <p:spPr>
          <a:xfrm>
            <a:off x="11335207" y="3845639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7"/>
          <p:cNvSpPr/>
          <p:nvPr/>
        </p:nvSpPr>
        <p:spPr>
          <a:xfrm>
            <a:off x="11678768" y="3270366"/>
            <a:ext cx="216000" cy="216000"/>
          </a:xfrm>
          <a:prstGeom prst="ellipse">
            <a:avLst/>
          </a:prstGeom>
          <a:solidFill>
            <a:srgbClr val="008000"/>
          </a:solidFill>
          <a:ln cap="flat" cmpd="sng" w="9525">
            <a:solidFill>
              <a:srgbClr val="A64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7"/>
          <p:cNvSpPr/>
          <p:nvPr/>
        </p:nvSpPr>
        <p:spPr>
          <a:xfrm>
            <a:off x="12393220" y="4668762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A64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"/>
          <p:cNvSpPr txBox="1"/>
          <p:nvPr/>
        </p:nvSpPr>
        <p:spPr>
          <a:xfrm>
            <a:off x="5725390" y="3833664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Монреаль</a:t>
            </a:r>
            <a:endParaRPr/>
          </a:p>
        </p:txBody>
      </p:sp>
      <p:sp>
        <p:nvSpPr>
          <p:cNvPr id="325" name="Google Shape;325;p7"/>
          <p:cNvSpPr txBox="1"/>
          <p:nvPr/>
        </p:nvSpPr>
        <p:spPr>
          <a:xfrm>
            <a:off x="9383688" y="3689648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Лондон</a:t>
            </a:r>
            <a:endParaRPr/>
          </a:p>
        </p:txBody>
      </p:sp>
      <p:sp>
        <p:nvSpPr>
          <p:cNvPr id="326" name="Google Shape;326;p7"/>
          <p:cNvSpPr txBox="1"/>
          <p:nvPr/>
        </p:nvSpPr>
        <p:spPr>
          <a:xfrm>
            <a:off x="9241697" y="4525761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Мадрид</a:t>
            </a:r>
            <a:endParaRPr/>
          </a:p>
        </p:txBody>
      </p:sp>
      <p:sp>
        <p:nvSpPr>
          <p:cNvPr id="327" name="Google Shape;327;p7"/>
          <p:cNvSpPr txBox="1"/>
          <p:nvPr/>
        </p:nvSpPr>
        <p:spPr>
          <a:xfrm>
            <a:off x="12626073" y="4612353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Стамбул</a:t>
            </a:r>
            <a:endParaRPr/>
          </a:p>
        </p:txBody>
      </p:sp>
      <p:sp>
        <p:nvSpPr>
          <p:cNvPr id="328" name="Google Shape;328;p7"/>
          <p:cNvSpPr txBox="1"/>
          <p:nvPr/>
        </p:nvSpPr>
        <p:spPr>
          <a:xfrm>
            <a:off x="11564379" y="3669650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Берлин</a:t>
            </a:r>
            <a:endParaRPr/>
          </a:p>
        </p:txBody>
      </p:sp>
      <p:sp>
        <p:nvSpPr>
          <p:cNvPr id="329" name="Google Shape;329;p7"/>
          <p:cNvSpPr txBox="1"/>
          <p:nvPr/>
        </p:nvSpPr>
        <p:spPr>
          <a:xfrm>
            <a:off x="9529729" y="4049688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Париж</a:t>
            </a:r>
            <a:endParaRPr/>
          </a:p>
        </p:txBody>
      </p:sp>
      <p:sp>
        <p:nvSpPr>
          <p:cNvPr id="330" name="Google Shape;330;p7"/>
          <p:cNvSpPr txBox="1"/>
          <p:nvPr/>
        </p:nvSpPr>
        <p:spPr>
          <a:xfrm>
            <a:off x="10455424" y="2949570"/>
            <a:ext cx="1520552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Стокгольм</a:t>
            </a:r>
            <a:endParaRPr/>
          </a:p>
        </p:txBody>
      </p:sp>
      <p:sp>
        <p:nvSpPr>
          <p:cNvPr id="331" name="Google Shape;331;p7"/>
          <p:cNvSpPr txBox="1"/>
          <p:nvPr/>
        </p:nvSpPr>
        <p:spPr>
          <a:xfrm>
            <a:off x="13110038" y="3411715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Москва</a:t>
            </a:r>
            <a:endParaRPr/>
          </a:p>
        </p:txBody>
      </p:sp>
      <p:sp>
        <p:nvSpPr>
          <p:cNvPr id="332" name="Google Shape;332;p7"/>
          <p:cNvSpPr txBox="1"/>
          <p:nvPr/>
        </p:nvSpPr>
        <p:spPr>
          <a:xfrm>
            <a:off x="17810648" y="4182224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Пекин</a:t>
            </a:r>
            <a:endParaRPr/>
          </a:p>
        </p:txBody>
      </p:sp>
      <p:sp>
        <p:nvSpPr>
          <p:cNvPr id="333" name="Google Shape;333;p7"/>
          <p:cNvSpPr txBox="1"/>
          <p:nvPr/>
        </p:nvSpPr>
        <p:spPr>
          <a:xfrm>
            <a:off x="17666633" y="4913784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Сеул</a:t>
            </a:r>
            <a:endParaRPr/>
          </a:p>
        </p:txBody>
      </p:sp>
      <p:sp>
        <p:nvSpPr>
          <p:cNvPr id="334" name="Google Shape;334;p7"/>
          <p:cNvSpPr txBox="1"/>
          <p:nvPr/>
        </p:nvSpPr>
        <p:spPr>
          <a:xfrm>
            <a:off x="20011619" y="4935311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Токио</a:t>
            </a:r>
            <a:endParaRPr/>
          </a:p>
        </p:txBody>
      </p:sp>
      <p:sp>
        <p:nvSpPr>
          <p:cNvPr id="335" name="Google Shape;335;p7"/>
          <p:cNvSpPr txBox="1"/>
          <p:nvPr/>
        </p:nvSpPr>
        <p:spPr>
          <a:xfrm>
            <a:off x="17769241" y="7342058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Сингапур</a:t>
            </a:r>
            <a:endParaRPr/>
          </a:p>
        </p:txBody>
      </p:sp>
      <p:sp>
        <p:nvSpPr>
          <p:cNvPr id="336" name="Google Shape;336;p7"/>
          <p:cNvSpPr txBox="1"/>
          <p:nvPr/>
        </p:nvSpPr>
        <p:spPr>
          <a:xfrm>
            <a:off x="17348636" y="5350548"/>
            <a:ext cx="1222111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Шанхай</a:t>
            </a:r>
            <a:endParaRPr/>
          </a:p>
        </p:txBody>
      </p:sp>
      <p:sp>
        <p:nvSpPr>
          <p:cNvPr id="337" name="Google Shape;337;p7"/>
          <p:cNvSpPr txBox="1"/>
          <p:nvPr/>
        </p:nvSpPr>
        <p:spPr>
          <a:xfrm>
            <a:off x="12626073" y="3093586"/>
            <a:ext cx="2841586" cy="452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Narrow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Санкт-Петербург</a:t>
            </a:r>
            <a:endParaRPr/>
          </a:p>
        </p:txBody>
      </p:sp>
      <p:sp>
        <p:nvSpPr>
          <p:cNvPr id="338" name="Google Shape;338;p7"/>
          <p:cNvSpPr/>
          <p:nvPr/>
        </p:nvSpPr>
        <p:spPr>
          <a:xfrm>
            <a:off x="18176691" y="11898560"/>
            <a:ext cx="216000" cy="216000"/>
          </a:xfrm>
          <a:prstGeom prst="ellipse">
            <a:avLst/>
          </a:prstGeom>
          <a:solidFill>
            <a:srgbClr val="FFC000"/>
          </a:solidFill>
          <a:ln cap="flat" cmpd="sng" w="9525">
            <a:solidFill>
              <a:srgbClr val="A64F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7"/>
          <p:cNvSpPr/>
          <p:nvPr/>
        </p:nvSpPr>
        <p:spPr>
          <a:xfrm>
            <a:off x="18176666" y="11538520"/>
            <a:ext cx="216000" cy="216000"/>
          </a:xfrm>
          <a:prstGeom prst="ellipse">
            <a:avLst/>
          </a:prstGeom>
          <a:solidFill>
            <a:srgbClr val="006620"/>
          </a:solidFill>
          <a:ln cap="flat" cmpd="sng" w="9525">
            <a:solidFill>
              <a:srgbClr val="0044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7"/>
          <p:cNvSpPr/>
          <p:nvPr/>
        </p:nvSpPr>
        <p:spPr>
          <a:xfrm>
            <a:off x="18176666" y="12220946"/>
            <a:ext cx="216000" cy="216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7"/>
          <p:cNvSpPr txBox="1"/>
          <p:nvPr/>
        </p:nvSpPr>
        <p:spPr>
          <a:xfrm>
            <a:off x="18005598" y="10952912"/>
            <a:ext cx="4101542" cy="575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None/>
            </a:pPr>
            <a:r>
              <a:rPr b="1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обозначения:</a:t>
            </a:r>
            <a:endParaRPr/>
          </a:p>
        </p:txBody>
      </p:sp>
      <p:sp>
        <p:nvSpPr>
          <p:cNvPr id="342" name="Google Shape;342;p7"/>
          <p:cNvSpPr txBox="1"/>
          <p:nvPr/>
        </p:nvSpPr>
        <p:spPr>
          <a:xfrm>
            <a:off x="18392691" y="11342699"/>
            <a:ext cx="3897871" cy="52963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 Narrow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успешные</a:t>
            </a:r>
            <a:endParaRPr/>
          </a:p>
        </p:txBody>
      </p:sp>
      <p:sp>
        <p:nvSpPr>
          <p:cNvPr id="343" name="Google Shape;343;p7"/>
          <p:cNvSpPr txBox="1"/>
          <p:nvPr/>
        </p:nvSpPr>
        <p:spPr>
          <a:xfrm>
            <a:off x="18392691" y="11682536"/>
            <a:ext cx="4528502" cy="513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 Narrow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сравнительно эффективные</a:t>
            </a:r>
            <a:endParaRPr/>
          </a:p>
        </p:txBody>
      </p:sp>
      <p:sp>
        <p:nvSpPr>
          <p:cNvPr id="344" name="Google Shape;344;p7"/>
          <p:cNvSpPr txBox="1"/>
          <p:nvPr/>
        </p:nvSpPr>
        <p:spPr>
          <a:xfrm>
            <a:off x="18392691" y="12033031"/>
            <a:ext cx="4528502" cy="513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 Narrow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неэффективные</a:t>
            </a:r>
            <a:endParaRPr/>
          </a:p>
        </p:txBody>
      </p:sp>
      <p:sp>
        <p:nvSpPr>
          <p:cNvPr id="345" name="Google Shape;345;p7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aphicFrame>
        <p:nvGraphicFramePr>
          <p:cNvPr id="346" name="Google Shape;346;p7"/>
          <p:cNvGraphicFramePr/>
          <p:nvPr/>
        </p:nvGraphicFramePr>
        <p:xfrm>
          <a:off x="984194" y="8442656"/>
          <a:ext cx="7920000" cy="432000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347" name="Google Shape;347;p7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анализ НИУ ВШЭ на основе данных национальных статистических комитетов, Google, ВОЗ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7"/>
          <p:cNvSpPr/>
          <p:nvPr/>
        </p:nvSpPr>
        <p:spPr>
          <a:xfrm>
            <a:off x="1318793" y="7241847"/>
            <a:ext cx="7709862" cy="1200329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Заболеваемость коронавирусом, </a:t>
            </a:r>
            <a:b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авг.2020</a:t>
            </a:r>
            <a:endParaRPr/>
          </a:p>
        </p:txBody>
      </p:sp>
      <p:sp>
        <p:nvSpPr>
          <p:cNvPr id="349" name="Google Shape;349;p7"/>
          <p:cNvSpPr/>
          <p:nvPr/>
        </p:nvSpPr>
        <p:spPr>
          <a:xfrm>
            <a:off x="9123916" y="7241847"/>
            <a:ext cx="8252660" cy="1200329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Рейтинг эффективности экономической политики в период коронавируса</a:t>
            </a:r>
            <a:endParaRPr/>
          </a:p>
        </p:txBody>
      </p:sp>
      <p:graphicFrame>
        <p:nvGraphicFramePr>
          <p:cNvPr id="350" name="Google Shape;350;p7"/>
          <p:cNvGraphicFramePr/>
          <p:nvPr/>
        </p:nvGraphicFramePr>
        <p:xfrm>
          <a:off x="9472418" y="8442176"/>
          <a:ext cx="7920000" cy="4320000"/>
        </p:xfrm>
        <a:graphic>
          <a:graphicData uri="http://schemas.openxmlformats.org/drawingml/2006/chart">
            <c:chart r:id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5" name="Google Shape;355;p8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56" name="Google Shape;356;p8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t/>
            </a:r>
            <a:endParaRPr b="1" i="0" sz="4400" u="none" cap="none" strike="noStrik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Изображение" id="357" name="Google Shape;3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8" name="Google Shape;358;p8"/>
          <p:cNvCxnSpPr/>
          <p:nvPr/>
        </p:nvCxnSpPr>
        <p:spPr>
          <a:xfrm>
            <a:off x="622731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59" name="Google Shape;359;p8"/>
          <p:cNvSpPr/>
          <p:nvPr/>
        </p:nvSpPr>
        <p:spPr>
          <a:xfrm>
            <a:off x="1148144" y="5914058"/>
            <a:ext cx="2408384" cy="757920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2.1 </a:t>
            </a:r>
            <a:endParaRPr/>
          </a:p>
        </p:txBody>
      </p:sp>
      <p:sp>
        <p:nvSpPr>
          <p:cNvPr id="360" name="Google Shape;360;p8"/>
          <p:cNvSpPr/>
          <p:nvPr/>
        </p:nvSpPr>
        <p:spPr>
          <a:xfrm>
            <a:off x="4278232" y="5915501"/>
            <a:ext cx="17611452" cy="756817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1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Ситуация на рынке труда</a:t>
            </a:r>
            <a:endParaRPr/>
          </a:p>
        </p:txBody>
      </p:sp>
      <p:sp>
        <p:nvSpPr>
          <p:cNvPr id="361" name="Google Shape;361;p8"/>
          <p:cNvSpPr/>
          <p:nvPr/>
        </p:nvSpPr>
        <p:spPr>
          <a:xfrm>
            <a:off x="1136339" y="4119102"/>
            <a:ext cx="2408384" cy="1516520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endParaRPr/>
          </a:p>
        </p:txBody>
      </p:sp>
      <p:sp>
        <p:nvSpPr>
          <p:cNvPr id="362" name="Google Shape;362;p8"/>
          <p:cNvSpPr/>
          <p:nvPr/>
        </p:nvSpPr>
        <p:spPr>
          <a:xfrm>
            <a:off x="4266427" y="4120545"/>
            <a:ext cx="17611452" cy="1514314"/>
          </a:xfrm>
          <a:prstGeom prst="rect">
            <a:avLst/>
          </a:prstGeom>
          <a:solidFill>
            <a:srgbClr val="567DB5"/>
          </a:solidFill>
          <a:ln>
            <a:noFill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Open Sans"/>
              <a:buNone/>
            </a:pPr>
            <a:r>
              <a:rPr b="1" i="0" lang="ru-RU" sz="3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Эффективность экономической политики в периода коронакризиса</a:t>
            </a:r>
            <a:endParaRPr b="1" i="0" sz="3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8"/>
          <p:cNvSpPr/>
          <p:nvPr/>
        </p:nvSpPr>
        <p:spPr>
          <a:xfrm>
            <a:off x="1136339" y="8797864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endParaRPr/>
          </a:p>
        </p:txBody>
      </p:sp>
      <p:sp>
        <p:nvSpPr>
          <p:cNvPr id="364" name="Google Shape;364;p8"/>
          <p:cNvSpPr/>
          <p:nvPr/>
        </p:nvSpPr>
        <p:spPr>
          <a:xfrm>
            <a:off x="4266427" y="8799307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Государственная поддержка компаний и граждан в период коронакризиса</a:t>
            </a:r>
            <a:endParaRPr b="0" i="0" sz="3800" u="none" cap="none" strike="noStrike">
              <a:solidFill>
                <a:srgbClr val="567DB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5" name="Google Shape;365;p8"/>
          <p:cNvSpPr/>
          <p:nvPr/>
        </p:nvSpPr>
        <p:spPr>
          <a:xfrm>
            <a:off x="1148144" y="6823275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2.2 </a:t>
            </a:r>
            <a:endParaRPr/>
          </a:p>
        </p:txBody>
      </p:sp>
      <p:sp>
        <p:nvSpPr>
          <p:cNvPr id="366" name="Google Shape;366;p8"/>
          <p:cNvSpPr/>
          <p:nvPr/>
        </p:nvSpPr>
        <p:spPr>
          <a:xfrm>
            <a:off x="4278232" y="6824718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Восстановление экономической активности</a:t>
            </a:r>
            <a:endParaRPr/>
          </a:p>
        </p:txBody>
      </p:sp>
      <p:sp>
        <p:nvSpPr>
          <p:cNvPr id="367" name="Google Shape;367;p8"/>
          <p:cNvSpPr/>
          <p:nvPr/>
        </p:nvSpPr>
        <p:spPr>
          <a:xfrm>
            <a:off x="1148144" y="7733595"/>
            <a:ext cx="2408384" cy="7579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2.3 </a:t>
            </a:r>
            <a:endParaRPr/>
          </a:p>
        </p:txBody>
      </p:sp>
      <p:sp>
        <p:nvSpPr>
          <p:cNvPr id="368" name="Google Shape;368;p8"/>
          <p:cNvSpPr/>
          <p:nvPr/>
        </p:nvSpPr>
        <p:spPr>
          <a:xfrm>
            <a:off x="4278232" y="7735038"/>
            <a:ext cx="17611452" cy="75681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1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Готовность цифровой инфраструктуры</a:t>
            </a:r>
            <a:endParaRPr/>
          </a:p>
        </p:txBody>
      </p:sp>
      <p:sp>
        <p:nvSpPr>
          <p:cNvPr id="369" name="Google Shape;369;p8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70" name="Google Shape;370;p8"/>
          <p:cNvSpPr/>
          <p:nvPr/>
        </p:nvSpPr>
        <p:spPr>
          <a:xfrm>
            <a:off x="1126787" y="2321496"/>
            <a:ext cx="2408384" cy="15165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endParaRPr/>
          </a:p>
        </p:txBody>
      </p:sp>
      <p:sp>
        <p:nvSpPr>
          <p:cNvPr id="371" name="Google Shape;371;p8"/>
          <p:cNvSpPr/>
          <p:nvPr/>
        </p:nvSpPr>
        <p:spPr>
          <a:xfrm>
            <a:off x="4256875" y="2322939"/>
            <a:ext cx="17611452" cy="151431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67D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850" lIns="217700" spcFirstLastPara="1" rIns="217700" wrap="square" tIns="108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7DB5"/>
              </a:buClr>
              <a:buSzPts val="3800"/>
              <a:buFont typeface="Open Sans"/>
              <a:buNone/>
            </a:pPr>
            <a:r>
              <a:rPr b="0" i="0" lang="ru-RU" sz="3800" u="none" cap="none" strike="noStrike">
                <a:solidFill>
                  <a:srgbClr val="567DB5"/>
                </a:solidFill>
                <a:latin typeface="Open Sans"/>
                <a:ea typeface="Open Sans"/>
                <a:cs typeface="Open Sans"/>
                <a:sym typeface="Open Sans"/>
              </a:rPr>
              <a:t>Основные подходы и результаты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6" name="Google Shape;376;p9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77" name="Google Shape;377;p9"/>
          <p:cNvSpPr txBox="1"/>
          <p:nvPr/>
        </p:nvSpPr>
        <p:spPr>
          <a:xfrm>
            <a:off x="1822848" y="233264"/>
            <a:ext cx="20882320" cy="1412358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3200"/>
              <a:buFont typeface="Arial Narrow"/>
              <a:buNone/>
            </a:pPr>
            <a:r>
              <a:rPr b="1" i="0" lang="ru-RU" sz="32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РЫНОК ТРУДА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4400"/>
              <a:buFont typeface="Arial Narrow"/>
              <a:buNone/>
            </a:pPr>
            <a:r>
              <a:rPr b="1" i="0" lang="ru-RU" sz="4400" u="none" cap="none" strike="noStrik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ДО И ПОСЛЕ</a:t>
            </a:r>
            <a:endParaRPr/>
          </a:p>
        </p:txBody>
      </p:sp>
      <p:pic>
        <p:nvPicPr>
          <p:cNvPr descr="Изображение" id="378" name="Google Shape;37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688" y="228781"/>
            <a:ext cx="1199579" cy="11995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9" name="Google Shape;379;p9"/>
          <p:cNvCxnSpPr/>
          <p:nvPr/>
        </p:nvCxnSpPr>
        <p:spPr>
          <a:xfrm>
            <a:off x="598712" y="1645623"/>
            <a:ext cx="21506372" cy="1"/>
          </a:xfrm>
          <a:prstGeom prst="straightConnector1">
            <a:avLst/>
          </a:prstGeom>
          <a:noFill/>
          <a:ln cap="flat" cmpd="sng" w="12700">
            <a:solidFill>
              <a:srgbClr val="253957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80" name="Google Shape;380;p9"/>
          <p:cNvSpPr txBox="1"/>
          <p:nvPr/>
        </p:nvSpPr>
        <p:spPr>
          <a:xfrm>
            <a:off x="11183888" y="1673424"/>
            <a:ext cx="10921197" cy="10978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spAutoFit/>
          </a:bodyPr>
          <a:lstStyle/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Ситуация на рынке труда в мировых городах во время и на выходе из пандемии коронавируса зависит от многих факторов, включая: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уровень безработицы в период «до пандемии»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(40% в расчете индекса ситуации на рынке труда): в обычной экономической ситуации быстроразвивающиеся города создавали достаточно много новых рабочих мест для того, чтобы удерживать безработицу на низком уровне;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увеличение безработицы в период пандемии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(30% в расчете индекса):</a:t>
            </a: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от того, насколько эффективно была организована работа рынка труда во время пандемии, какие меры предпринимались на национальном и городском уровнях во многом зависело число увольняемых работников и социальная ситуация на местном уровне;</a:t>
            </a:r>
            <a:endParaRPr/>
          </a:p>
          <a:p>
            <a:pPr indent="-457200" lvl="0" marL="895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 Narrow"/>
              <a:buChar char="-"/>
            </a:pPr>
            <a:r>
              <a:rPr b="0" i="1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сохраненные рабочие места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(30% в расчете индекса): меры господдержки бизнеса и граждан, принятые на государственном и городском уровнях, а также особенности регулирования рынка труда, могут привести к тому, что даже в условиях сильного снижения экономической активности, падение занятости будет (относительно) небольшим.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Наиболее эффективным оказалась политика, проводимая властями Сингапура, Москвы, Стокгольма и Сеула.</a:t>
            </a:r>
            <a:r>
              <a:rPr b="0" i="0" lang="ru-RU" sz="3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При этом, власти Сингапура (как города-государства) в отличие от других городов имели больше возможностей для маневра и быстрого принятия решений. </a:t>
            </a:r>
            <a:endParaRPr/>
          </a:p>
        </p:txBody>
      </p:sp>
      <p:sp>
        <p:nvSpPr>
          <p:cNvPr id="381" name="Google Shape;381;p9"/>
          <p:cNvSpPr/>
          <p:nvPr/>
        </p:nvSpPr>
        <p:spPr>
          <a:xfrm>
            <a:off x="670720" y="1648447"/>
            <a:ext cx="1008000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Рейтинг городов по эффективности противостояния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последствиям пандемии коронавируса на рынке труда,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Arial Narrow"/>
              <a:buNone/>
            </a:pPr>
            <a:r>
              <a:rPr b="0" i="0" lang="ru-RU" sz="3600" u="none" cap="none" strike="noStrike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2К2020</a:t>
            </a:r>
            <a:endParaRPr/>
          </a:p>
        </p:txBody>
      </p:sp>
      <p:sp>
        <p:nvSpPr>
          <p:cNvPr id="382" name="Google Shape;382;p9"/>
          <p:cNvSpPr/>
          <p:nvPr/>
        </p:nvSpPr>
        <p:spPr>
          <a:xfrm>
            <a:off x="765233" y="13122695"/>
            <a:ext cx="225385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Источник: анализ НИУ ВШЭ на основе данных национальных статистических комитетов</a:t>
            </a:r>
            <a:endParaRPr b="0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9"/>
          <p:cNvSpPr txBox="1"/>
          <p:nvPr>
            <p:ph idx="12" type="sldNum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b="0" i="0" lang="ru-RU" sz="24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2400" u="none" cap="none" strike="noStrik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384" name="Google Shape;384;p9"/>
          <p:cNvGraphicFramePr/>
          <p:nvPr/>
        </p:nvGraphicFramePr>
        <p:xfrm>
          <a:off x="599048" y="335919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{6E3DBB74-B455-4E3B-949F-1F46D23C113B}</a:tableStyleId>
              </a:tblPr>
              <a:tblGrid>
                <a:gridCol w="2019300"/>
                <a:gridCol w="2019300"/>
                <a:gridCol w="2019300"/>
                <a:gridCol w="2019300"/>
                <a:gridCol w="2019300"/>
              </a:tblGrid>
              <a:tr h="6262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Ситуация на рынке труда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Уровень безработицы до пандемии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Увеличение безработицы в период пандемии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Сохраненные рабочие места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0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30%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Москва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Сингапур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81,2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93,0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Стокгольм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77,8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86,7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Санкт-Петербург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76,5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92,8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Сеул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75,9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Токио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Лондон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74,8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Пекин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64,9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77,4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14,7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Нью-Йорк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82,9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Шанхай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63,1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71,2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96,2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Париж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Мадрид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56,1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87,3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62,4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Монреаль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58,5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35,5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  <a:tr h="463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Берлин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45,8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47,6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81,9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Стамбул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31,3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0,0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97,2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5F9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365F9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7,1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F81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-</dc:creator>
</cp:coreProperties>
</file>