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2"/>
  </p:notesMasterIdLst>
  <p:sldIdLst>
    <p:sldId id="256" r:id="rId2"/>
    <p:sldId id="433" r:id="rId3"/>
    <p:sldId id="434" r:id="rId4"/>
    <p:sldId id="407" r:id="rId5"/>
    <p:sldId id="408" r:id="rId6"/>
    <p:sldId id="418" r:id="rId7"/>
    <p:sldId id="409" r:id="rId8"/>
    <p:sldId id="428" r:id="rId9"/>
    <p:sldId id="410" r:id="rId10"/>
    <p:sldId id="429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391" r:id="rId19"/>
    <p:sldId id="430" r:id="rId20"/>
    <p:sldId id="431" r:id="rId21"/>
    <p:sldId id="427" r:id="rId22"/>
    <p:sldId id="432" r:id="rId23"/>
    <p:sldId id="436" r:id="rId24"/>
    <p:sldId id="423" r:id="rId25"/>
    <p:sldId id="421" r:id="rId26"/>
    <p:sldId id="419" r:id="rId27"/>
    <p:sldId id="420" r:id="rId28"/>
    <p:sldId id="424" r:id="rId29"/>
    <p:sldId id="425" r:id="rId30"/>
    <p:sldId id="435" r:id="rId31"/>
  </p:sldIdLst>
  <p:sldSz cx="24384000" cy="13716000"/>
  <p:notesSz cx="6858000" cy="99456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2" autoAdjust="0"/>
    <p:restoredTop sz="92266" autoAdjust="0"/>
  </p:normalViewPr>
  <p:slideViewPr>
    <p:cSldViewPr>
      <p:cViewPr varScale="1">
        <p:scale>
          <a:sx n="40" d="100"/>
          <a:sy n="40" d="100"/>
        </p:scale>
        <p:origin x="346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  <p:txBody>
          <a:bodyPr lIns="91870" tIns="45935" rIns="91870" bIns="45935"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1" y="4724203"/>
            <a:ext cx="5029200" cy="4475559"/>
          </a:xfrm>
          <a:prstGeom prst="rect">
            <a:avLst/>
          </a:prstGeom>
        </p:spPr>
        <p:txBody>
          <a:bodyPr lIns="91870" tIns="45935" rIns="91870" bIns="4593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8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61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169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47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640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035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3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67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89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657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31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89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317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317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4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524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32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52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524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32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3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76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2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46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46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52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709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3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63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w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w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covid19/mobility/" TargetMode="Externa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wmf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6914" y="3934663"/>
            <a:ext cx="15588254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/>
              <a:t>Насколько </a:t>
            </a:r>
            <a:r>
              <a:rPr lang="ru-RU" dirty="0"/>
              <a:t>успешно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разные страны противостояли эпидемии </a:t>
            </a:r>
            <a:r>
              <a:rPr lang="en-US" dirty="0"/>
              <a:t>covid-19</a:t>
            </a:r>
            <a:r>
              <a:rPr lang="ru-RU" dirty="0"/>
              <a:t>?</a:t>
            </a:r>
            <a:endParaRPr dirty="0"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30961"/>
            <a:ext cx="9443424" cy="6463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600"/>
            </a:lvl1pPr>
          </a:lstStyle>
          <a:p>
            <a:r>
              <a:rPr lang="ru-RU" dirty="0"/>
              <a:t>Июль 2020</a:t>
            </a:r>
            <a:endParaRPr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761753" y="12258600"/>
            <a:ext cx="23109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пиковой нагрузки представляет собой максимальное количество новых случаев за 30 дней в расчет на 100 тыс. населения.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стран, еще не достигших пика, применяется оценка из расчета, что максимальный достигнутый уровень новых случаев в среднем продержится еще на протяжении 14 дней.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Расчет показателя «пиковой нагрузки»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316450" y="2363948"/>
            <a:ext cx="11206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Период «пиковой нагрузки» для страны, </a:t>
            </a:r>
          </a:p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не прошедшей пик (пример Индии)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823" y="3593501"/>
            <a:ext cx="10709627" cy="82540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109492" y="2214562"/>
            <a:ext cx="11206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Период «пиковой нагрузки» для страны, </a:t>
            </a:r>
          </a:p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прошедшей пик (пример Италии)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8104" y="3748943"/>
            <a:ext cx="10507942" cy="809864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63B879-898E-45AB-A328-4C154E813C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873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FE3CE9C-28C4-4230-A4BF-0DC9BC53355A}"/>
                  </a:ext>
                </a:extLst>
              </p:cNvPr>
              <p:cNvSpPr/>
              <p:nvPr/>
            </p:nvSpPr>
            <p:spPr>
              <a:xfrm>
                <a:off x="1201065" y="2760760"/>
                <a:ext cx="10672443" cy="8934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Лидерами индекса мощностей системы здравоохранения являются Белоруссия        (76 баллов), Германия (71), Япония (68), Австрия (67) и Бельгия (66). В аутсайдерах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Нигерия (5) , Бангладеш (5), Гана (7) и Индонезия (7). Россия занимает 6 место в рейтинге с 62 баллами.</a:t>
                </a:r>
              </a:p>
              <a:p>
                <a:pPr algn="just"/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Сводный индекс рассчитывается из 3 компонент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ru-RU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indent="0" algn="just"/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(1)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количество больничных коек на 100 тыс. населения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indent="0" algn="just"/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количество врачей на 100 тыс. населения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indent="0" algn="just"/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количество среднего медицинского персонала на 100 тыс. населения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2" indent="0" algn="just"/>
                <a:endParaRPr lang="ru-RU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Расчет предполагает нормировку всех показателей в индексы, измеряющиеся         от 0 до 100 баллов по формулам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𝐼𝑛𝑑𝑒𝑥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=100∗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ru-RU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значение показателя для страны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max –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максимальное значение показателя по выборке из 48 стран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/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min –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минимальное значение показателя по выборке из 48 стран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Повышенный вес – 40% - придается показателю количества врачей на 100 тыс. населения. Другие два показателя имеют вес по 30%.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Источник данных – Всемирный Банк и национальные статистические агентства.</a:t>
                </a:r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FE3CE9C-28C4-4230-A4BF-0DC9BC533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65" y="2760760"/>
                <a:ext cx="10672443" cy="8934434"/>
              </a:xfrm>
              <a:prstGeom prst="rect">
                <a:avLst/>
              </a:prstGeom>
              <a:blipFill>
                <a:blip r:embed="rId4"/>
                <a:stretch>
                  <a:fillRect l="-857" t="-477" r="-914" b="-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I.1</a:t>
            </a:r>
            <a:r>
              <a:rPr lang="ru-RU" sz="5400" dirty="0"/>
              <a:t> Мощности системы здравоохранения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4008" y="2195751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Индекс мощностей системы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4048" y="3143037"/>
            <a:ext cx="10616308" cy="1020763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F46E75-B677-4123-85D6-AC79076AAE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D60C5-6E19-42D8-AF11-072C087CF8BB}"/>
              </a:ext>
            </a:extLst>
          </p:cNvPr>
          <p:cNvSpPr txBox="1"/>
          <p:nvPr/>
        </p:nvSpPr>
        <p:spPr>
          <a:xfrm>
            <a:off x="1197802" y="13239309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ВОЗ, </a:t>
            </a:r>
            <a:r>
              <a:rPr lang="ru-RU" sz="1800" i="1" dirty="0">
                <a:latin typeface="+mn-lt"/>
              </a:rPr>
              <a:t>расчеты НИУ ВШЭ. 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81479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814735" y="12136192"/>
            <a:ext cx="22793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Наличие высоких мощностей в здравоохранении предполагает, что правительство потенциально имеет возможность ввести более легкий вариант карантинных мер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Ряд стран – Германия, Япония, Южная Корея - ориентировались на относительно высокие мощности здравоохранения в борьбе с эпидемией и не вводили национального карантина.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Невысокий уровень мощностей в среднем по стране, наоборот, предопределяет стратегию жесткой локализации вируса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ярким примером является Китай, где мощности здравоохранения в последние году значительно выросли, но остаются относительно низкими в расчете на душу населения. </a:t>
            </a: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5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25827" y="859298"/>
            <a:ext cx="20301113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I.1 (a) </a:t>
            </a:r>
            <a:r>
              <a:rPr lang="ru-RU" sz="5400" dirty="0"/>
              <a:t>Количество врачей и больничных коек на 100 тыс. населения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5090008" y="2151263"/>
            <a:ext cx="846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Количество больничных коек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7295456" y="2225647"/>
            <a:ext cx="6583860" cy="59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Количество врачей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6705" y="2842634"/>
            <a:ext cx="8791607" cy="9308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320" y="2842634"/>
            <a:ext cx="8717868" cy="923005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382688" y="2886567"/>
            <a:ext cx="5688632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количеству врачей, среднего мед. персонала и больничных коек публикуют национальные статистические агентства, а также ВОЗ и Всемирный Банк.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Лидерами по количеству коек на душу населения являются Япония и Южная Корея. Лидерами по количеству врачей – Австрия и Португалия. Низкими мощностями для борьбы с пандемией обладают развивающиеся страны Африки, Азии и Южной Америки.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Пост-советские государства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сокращали мощности здравоохранения в последние десятилетия, однако,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по-прежнему остаются в верхней части рейтинга.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Наличие больших мощностей в здравоохранении стало важным фактором в том, почему Германия оказалась более успешной в борьбе с эпидемией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чем другие крупные страны Европы</a:t>
            </a:r>
          </a:p>
          <a:p>
            <a:pPr algn="just"/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00FAFA-38DD-425A-A0B9-D0F3970EBB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544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814734" y="11522803"/>
            <a:ext cx="22793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Широкомасштабное тестирование – также один из возможных вариантов для сдерживания распространения вируса.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нашим оценкам на основе 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межстрановых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регрессий, эластичность количества случаев на 100 тыс. населения по количеству тестов на 100 тыс. населения составляет 0,66. Это означает, что с повышением объемов тестирования количество случаев инфицирования растет медленнее, чем количество тестов. Тестирование позволяет определить бессимптомных носителей вируса и в итоге замедлить его распространение.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лидерах по объемам тестирования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Великобритания, Россия и Израиль. </a:t>
            </a: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5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307199" y="9333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I.2</a:t>
            </a:r>
            <a:r>
              <a:rPr lang="ru-RU" sz="5400" dirty="0"/>
              <a:t> Компонента «количество тестов </a:t>
            </a:r>
            <a:r>
              <a:rPr lang="en-US" sz="5400" dirty="0"/>
              <a:t>COVID-19 </a:t>
            </a:r>
            <a:r>
              <a:rPr lang="ru-RU" sz="5400" dirty="0"/>
              <a:t>на 100 тыс. населения»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11523" y="2236437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Тестов на 100 тыс. населения</a:t>
            </a:r>
            <a:endParaRPr lang="ru-RU" sz="3200" b="1" dirty="0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606" y="2214562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Индекс глубины тестирования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142" y="2969568"/>
            <a:ext cx="9237845" cy="8039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0072" y="2969568"/>
            <a:ext cx="9467986" cy="836303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987772-7F67-44DB-A5D5-9364AD0202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568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814734" y="11857190"/>
            <a:ext cx="22793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подтвержденных случаев инфицирования на 100 тыс. населения отражает распространенность эпидемии на текущий момент.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Лидерами индекса являются Китай, Япония, Нигерия и Южная Корея. В аутсайдерах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Чили (с большим отрывом), Армения, США и Перу.</a:t>
            </a: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5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307199" y="933369"/>
            <a:ext cx="2011804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I.3</a:t>
            </a:r>
            <a:r>
              <a:rPr lang="ru-RU" sz="5400" dirty="0"/>
              <a:t> Компонента «количество случаев </a:t>
            </a:r>
            <a:r>
              <a:rPr lang="en-US" sz="5400" dirty="0"/>
              <a:t>COVID-19 </a:t>
            </a:r>
            <a:r>
              <a:rPr lang="ru-RU" sz="5400" dirty="0"/>
              <a:t>на 100 тыс. населения»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11523" y="2202684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Количество случаев на 100 тыс.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606" y="2170813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Индекс инфицирования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808" y="3106021"/>
            <a:ext cx="10297144" cy="8503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240" y="3106021"/>
            <a:ext cx="10297912" cy="844601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5DCEE7-C7D0-4A82-A80E-DCC89E9869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7C83A-8309-43A3-BDCC-84C1A2029A46}"/>
              </a:ext>
            </a:extLst>
          </p:cNvPr>
          <p:cNvSpPr txBox="1"/>
          <p:nvPr/>
        </p:nvSpPr>
        <p:spPr>
          <a:xfrm>
            <a:off x="886744" y="13010554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ВОЗ,  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O</a:t>
            </a:r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, </a:t>
            </a:r>
            <a:r>
              <a:rPr lang="ru-RU" sz="1800" i="1" dirty="0">
                <a:latin typeface="+mn-lt"/>
              </a:rPr>
              <a:t>расчеты НИУ ВШЭ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1093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978" y="2825552"/>
            <a:ext cx="10288460" cy="8481905"/>
          </a:xfrm>
          <a:prstGeom prst="rect">
            <a:avLst/>
          </a:prstGeom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5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307199" y="933369"/>
            <a:ext cx="2011804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I.4</a:t>
            </a:r>
            <a:r>
              <a:rPr lang="ru-RU" sz="5400" dirty="0"/>
              <a:t> «Пиковая нагрузка» - максимальное количество случаев за 30 дней </a:t>
            </a:r>
            <a:r>
              <a:rPr lang="ru-RU" sz="3600" i="1" dirty="0"/>
              <a:t>(2 цикла инкубации)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814734" y="11176498"/>
            <a:ext cx="22793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Показатель «пиковой нагрузки» - максимального количества новых случаев за 30 дней на 100 тыс. населения – включен в расчет для учета нахождения стран на разных стадиях эпидемии и для сглаживания проблемы разных подходов к учету смертности от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В течение 30 дней необходимы мощности для мониторинга за обнаруженными случаями и последовательная проверка на отсутствие вируса по итогам лечения.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Лидеры (Китай, Нигерия. Япония, Корея) и аутсайдеры индекса (Чили, Бразилия, Армения и США) такие же, как у индекса инфицирования, однако, изменения произошли в середине рейтинга. В частности, ограничительные меры правительства в России позволили сгладить пик инфицирования. Поэтому в рейтинге пиковой нагрузки положение России выше, чем при сравнении случаев инфицирования в целом.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11523" y="2202684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«Пиковая нагрузка» на 100 тыс.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606" y="2170813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Индекс «пиковой нагрузки»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808" y="2825552"/>
            <a:ext cx="10081120" cy="828246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9DFC116-F969-434E-A2A3-74A00627E8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327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5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307199" y="933369"/>
            <a:ext cx="2011804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I.5</a:t>
            </a:r>
            <a:r>
              <a:rPr lang="ru-RU" sz="5400" dirty="0"/>
              <a:t> Количество смертей от </a:t>
            </a:r>
            <a:r>
              <a:rPr lang="en-US" sz="5400" dirty="0"/>
              <a:t>COVID</a:t>
            </a:r>
            <a:r>
              <a:rPr lang="ru-RU" sz="5400" dirty="0"/>
              <a:t>-19</a:t>
            </a:r>
            <a:r>
              <a:rPr lang="en-US" sz="5400" dirty="0"/>
              <a:t> </a:t>
            </a:r>
            <a:r>
              <a:rPr lang="ru-RU" sz="5400" dirty="0"/>
              <a:t>на </a:t>
            </a:r>
            <a:r>
              <a:rPr lang="en-US" sz="5400" dirty="0"/>
              <a:t>100 </a:t>
            </a:r>
            <a:r>
              <a:rPr lang="ru-RU" sz="5400" dirty="0"/>
              <a:t>тыс. населения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814734" y="11346250"/>
            <a:ext cx="22793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подтвержденных смертей от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100 тыс. населения - показатель, зависимый и от стадии эпидемии, на которой находится страна, и от подхода к учету смертности.    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Смертность также зависит от возрастной структуры населения, так как летальность в возрасте старше 65 лет на порядок выше, чем у молодежи.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несовершенств показатель в то же время несет в себе информацию. К примеру, высокая смертность в Бельгии не может быть количественно объяснена ни уровнем инфицирования, ни пиковой нагрузкой, ни структурой населения, ни отсутствием мощностей здравоохранения. При этом высокая смертность, очевидно, оказывала влияние и на жесткость ограничительных мер правительства, и на добровольное снижение активности со стороны населения Бельгии.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Наиболее низкие показатели смертности в Китае, Австралии, Японии и Южной Корее, в аутсайдерах Бельгия (с большим отрывом), Великобритания и Испания.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11523" y="2202684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Количество смертей на 100 тыс.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606" y="2170813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Индекс смертности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459" y="2972889"/>
            <a:ext cx="10244659" cy="83733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8978" y="2948697"/>
            <a:ext cx="10274256" cy="839755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DC12BA-9738-4D1A-A847-49C8E4DF06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547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2988195" y="586180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5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307199" y="933369"/>
            <a:ext cx="2011804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I.5 </a:t>
            </a:r>
            <a:r>
              <a:rPr lang="ru-RU" sz="5400" dirty="0"/>
              <a:t>Корректировка смертности на структуру населения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814734" y="11857190"/>
            <a:ext cx="22793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возрастную структуру населения была реализована за счет деления показателя смертности на поправочный коэффициент. Коэффициент рассчитывался, исходя из того, что летальность от заболевания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10 раз выше в возрасте 65 лет и старше в сравнении с летальностью от вируса в возрасте младше 65 лет в среднем. Данные по доле населения старше 65 лет были собраны из баз данных Всемирного Банка и национальных статистических агентств.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11523" y="2202684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Коэффициент коррекции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606" y="2170813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Доля населения старше 65 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800" y="3054397"/>
            <a:ext cx="10479956" cy="8802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2372" y="3054397"/>
            <a:ext cx="10256279" cy="868742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93F390-C614-4F10-82B0-DF26447162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17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048AE-6715-4D2E-A077-F0E8BA3B3C54}"/>
              </a:ext>
            </a:extLst>
          </p:cNvPr>
          <p:cNvSpPr txBox="1"/>
          <p:nvPr/>
        </p:nvSpPr>
        <p:spPr>
          <a:xfrm>
            <a:off x="886744" y="13010554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ВОЗ,  национальные статистические ведомства, </a:t>
            </a:r>
            <a:r>
              <a:rPr lang="ru-RU" sz="1800" i="1" dirty="0">
                <a:latin typeface="+mn-lt"/>
              </a:rPr>
              <a:t>расчеты НИУ ВШЭ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61796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D5502E-FD52-409E-B95D-5D3FB8A4E0CF}"/>
              </a:ext>
            </a:extLst>
          </p:cNvPr>
          <p:cNvSpPr/>
          <p:nvPr/>
        </p:nvSpPr>
        <p:spPr>
          <a:xfrm>
            <a:off x="12695575" y="2345262"/>
            <a:ext cx="107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Количество тестов на </a:t>
            </a:r>
            <a:r>
              <a:rPr lang="en-US" sz="3200" b="1" dirty="0">
                <a:latin typeface="+mn-lt"/>
                <a:cs typeface="Times New Roman" panose="02020603050405020304" pitchFamily="18" charset="0"/>
              </a:rPr>
              <a:t>COVID-19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FE76-A4B0-4D40-A6BA-C86E9EF71FFA}"/>
              </a:ext>
            </a:extLst>
          </p:cNvPr>
          <p:cNvSpPr txBox="1"/>
          <p:nvPr/>
        </p:nvSpPr>
        <p:spPr>
          <a:xfrm>
            <a:off x="886744" y="13010554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en-US" sz="1800" i="1" dirty="0">
                <a:latin typeface="+mn-lt"/>
              </a:rPr>
              <a:t>OWID, </a:t>
            </a:r>
            <a:r>
              <a:rPr lang="ru-RU" sz="1800" i="1" dirty="0">
                <a:latin typeface="+mn-lt"/>
              </a:rPr>
              <a:t>Университет Джона Хопкинса</a:t>
            </a:r>
            <a:r>
              <a:rPr lang="en-US" sz="1800" i="1" dirty="0">
                <a:latin typeface="+mn-lt"/>
              </a:rPr>
              <a:t>, </a:t>
            </a:r>
            <a:r>
              <a:rPr lang="ru-RU" sz="1800" i="1" dirty="0">
                <a:latin typeface="+mn-lt"/>
              </a:rPr>
              <a:t>ВОЗ</a:t>
            </a:r>
            <a:r>
              <a:rPr lang="en-US" sz="1800" i="1" dirty="0">
                <a:latin typeface="+mn-lt"/>
              </a:rPr>
              <a:t>. </a:t>
            </a:r>
            <a:r>
              <a:rPr lang="ru-RU" sz="1800" i="1" dirty="0">
                <a:latin typeface="+mn-lt"/>
              </a:rPr>
              <a:t>Примечание – красным выделены данные по РФ. 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Медицинские показатели: исходные данные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18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D5502E-FD52-409E-B95D-5D3FB8A4E0CF}"/>
              </a:ext>
            </a:extLst>
          </p:cNvPr>
          <p:cNvSpPr/>
          <p:nvPr/>
        </p:nvSpPr>
        <p:spPr>
          <a:xfrm>
            <a:off x="1201065" y="7420182"/>
            <a:ext cx="107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Количество смертей от </a:t>
            </a:r>
            <a:r>
              <a:rPr lang="en-US" sz="3200" b="1" dirty="0">
                <a:latin typeface="+mn-lt"/>
                <a:cs typeface="Times New Roman" panose="02020603050405020304" pitchFamily="18" charset="0"/>
              </a:rPr>
              <a:t>COVID-19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128" y="8090847"/>
            <a:ext cx="10058400" cy="469391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D5502E-FD52-409E-B95D-5D3FB8A4E0CF}"/>
              </a:ext>
            </a:extLst>
          </p:cNvPr>
          <p:cNvSpPr/>
          <p:nvPr/>
        </p:nvSpPr>
        <p:spPr>
          <a:xfrm>
            <a:off x="1266602" y="2345262"/>
            <a:ext cx="107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Количество новых выявленных случаев </a:t>
            </a:r>
            <a:r>
              <a:rPr lang="en-US" sz="3200" b="1" dirty="0">
                <a:latin typeface="+mn-lt"/>
                <a:cs typeface="Times New Roman" panose="02020603050405020304" pitchFamily="18" charset="0"/>
              </a:rPr>
              <a:t>COVID-19</a:t>
            </a:r>
            <a:endParaRPr lang="ru-RU" sz="3200" b="1" dirty="0">
              <a:latin typeface="+mn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02" y="2915607"/>
            <a:ext cx="9698360" cy="45259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16" y="8004957"/>
            <a:ext cx="10058400" cy="4693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112" y="2875207"/>
            <a:ext cx="10058400" cy="469391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A46135F-80C6-4822-8AFC-0A0BC435F462}"/>
              </a:ext>
            </a:extLst>
          </p:cNvPr>
          <p:cNvSpPr/>
          <p:nvPr/>
        </p:nvSpPr>
        <p:spPr>
          <a:xfrm>
            <a:off x="12584993" y="7420182"/>
            <a:ext cx="107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Суммарное количество выявленных случаев </a:t>
            </a:r>
            <a:r>
              <a:rPr lang="en-US" sz="3200" b="1" dirty="0">
                <a:latin typeface="+mn-lt"/>
                <a:cs typeface="Times New Roman" panose="02020603050405020304" pitchFamily="18" charset="0"/>
              </a:rPr>
              <a:t>COVID-19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718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II. </a:t>
            </a:r>
            <a:r>
              <a:rPr lang="ru-RU" sz="5400" dirty="0"/>
              <a:t>Социальный рейтинг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4008" y="2195751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Сводный рейтинг по социальном срезу</a:t>
            </a:r>
            <a:endParaRPr lang="ru-RU" sz="42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57E7D-732C-4696-9255-6D770A942A51}"/>
              </a:ext>
            </a:extLst>
          </p:cNvPr>
          <p:cNvSpPr txBox="1"/>
          <p:nvPr/>
        </p:nvSpPr>
        <p:spPr>
          <a:xfrm>
            <a:off x="886744" y="13010554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ru-RU" sz="1800" i="1" dirty="0">
                <a:latin typeface="+mn-lt"/>
              </a:rPr>
              <a:t>оценки НИУ ВШЭ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794" y="2609528"/>
            <a:ext cx="12192000" cy="9694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Лидерами экономического рейтинга являются Германия (91 балл), Швеция (91 балла), Бельгия (86), Австралия  (86).  В аутсайдерах</a:t>
            </a:r>
            <a:r>
              <a:rPr lang="en-US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Марокко (10), Ирак (18), Перу (26).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Россия занимает </a:t>
            </a:r>
            <a:r>
              <a:rPr lang="ru-RU" sz="2600" b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ru-RU" sz="2600" b="1" u="sng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место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в рейтинге с 72 баллами.</a:t>
            </a:r>
          </a:p>
          <a:p>
            <a:pPr lvl="0" algn="just"/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Сводный рейтинг по экономике рассчитывается по 48 странам мира из 3 отдельных компонент</a:t>
            </a:r>
            <a:r>
              <a:rPr lang="en-US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algn="just"/>
            <a:r>
              <a:rPr lang="en-US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ru-RU" sz="2600" b="1" i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изменение занятости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показывает насколько эффективны были действия государства и бизнеса для сохранения стабильности на рынке труда</a:t>
            </a:r>
            <a:r>
              <a:rPr lang="en-US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/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600" b="1" i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изменение розничных продаж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отражает изменение в потребительском поведении населения в период эпидемии и косвенно указывает на изменение доходов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0" algn="just"/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600" b="1" i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изменение цен на лекарственные средства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показывает изменение ценовой доступности лекарственных препаратов</a:t>
            </a:r>
            <a:r>
              <a:rPr lang="en-US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0" algn="just"/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ru-RU" sz="2600" b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устойчивость образовательной</a:t>
            </a:r>
            <a:r>
              <a:rPr lang="en-US" sz="2600" b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– агрегированный показатель, которые учитывает адаптацию национальных систем школьного и высшего образования в период эпидемии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Повышенный вес – 50% – присваивается показателю изменения занятости, так как положение на рынке труда оказывает наибольшее влияние на социальную ситуацию. Показателю розничных продаж и индикатор системы образованию имеют веса по 20%, цен на лекарственные средства – 10%. Изменение занятости и розничных продаж оценивается с исключением сезонного фактора.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Если данные по какому-то показателю для отдельной страны отсутствуют, то для данной страны происходит «</a:t>
            </a:r>
            <a:r>
              <a:rPr lang="ru-RU" sz="2600" dirty="0" err="1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перевзвешивание</a:t>
            </a: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» показателей с сохранением их относительной структуры.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Источники данных для каждого показателя приводятся на слайдах отдельных показателей.</a:t>
            </a:r>
            <a:endParaRPr lang="en-US" sz="26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21D1837-1988-405A-A90D-CBED00B962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A10D24-EE70-4131-8613-123D7BC2A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2160" y="2966615"/>
            <a:ext cx="9227678" cy="100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928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Основные результаты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0305BF-327F-45AF-90E3-424266AF9830}"/>
              </a:ext>
            </a:extLst>
          </p:cNvPr>
          <p:cNvSpPr/>
          <p:nvPr/>
        </p:nvSpPr>
        <p:spPr>
          <a:xfrm>
            <a:off x="1182627" y="3534519"/>
            <a:ext cx="2150637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>
              <a:spcBef>
                <a:spcPts val="600"/>
              </a:spcBef>
            </a:pP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построение рейтинга стран по эффективности противодействия пандемии 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indent="0" algn="just">
              <a:spcBef>
                <a:spcPts val="600"/>
              </a:spcBef>
            </a:pP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подход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рассматриваются три среза: 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результаты системы здравоохранения и сохранение жизней 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II.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социальный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сохранение доходов и занятости граждан 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экономический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минимизация ущерба для экономики. </a:t>
            </a:r>
          </a:p>
          <a:p>
            <a:pPr lvl="1" indent="0" algn="just">
              <a:spcBef>
                <a:spcPts val="600"/>
              </a:spcBef>
            </a:pPr>
            <a:r>
              <a:rPr lang="ru-RU" sz="3600" b="1" dirty="0">
                <a:latin typeface="+mn-lt"/>
                <a:cs typeface="Times New Roman" panose="02020603050405020304" pitchFamily="18" charset="0"/>
              </a:rPr>
              <a:t>Географический охват – </a:t>
            </a:r>
            <a:r>
              <a:rPr lang="ru-RU" sz="3600" dirty="0">
                <a:latin typeface="+mn-lt"/>
                <a:cs typeface="Times New Roman" panose="02020603050405020304" pitchFamily="18" charset="0"/>
              </a:rPr>
              <a:t>в начальной выборке находится </a:t>
            </a:r>
            <a:r>
              <a:rPr lang="ru-RU" sz="4000" b="1" dirty="0">
                <a:latin typeface="+mn-lt"/>
                <a:cs typeface="Times New Roman" panose="02020603050405020304" pitchFamily="18" charset="0"/>
              </a:rPr>
              <a:t>48 стран</a:t>
            </a:r>
            <a:r>
              <a:rPr lang="ru-RU" sz="3600" dirty="0">
                <a:latin typeface="+mn-lt"/>
                <a:cs typeface="Times New Roman" panose="02020603050405020304" pitchFamily="18" charset="0"/>
              </a:rPr>
              <a:t>. По некоторым показателям количество стран меньше из-за отсутствия данных по ним. </a:t>
            </a:r>
            <a:endParaRPr lang="ru-RU" sz="3600" b="1" dirty="0">
              <a:latin typeface="+mn-lt"/>
              <a:cs typeface="Times New Roman" panose="02020603050405020304" pitchFamily="18" charset="0"/>
            </a:endParaRPr>
          </a:p>
          <a:p>
            <a:pPr lvl="1" indent="0" algn="just">
              <a:spcBef>
                <a:spcPts val="600"/>
              </a:spcBef>
            </a:pPr>
            <a:r>
              <a:rPr lang="ru-RU" sz="3600" b="1" dirty="0">
                <a:latin typeface="+mn-lt"/>
                <a:cs typeface="Times New Roman" panose="02020603050405020304" pitchFamily="18" charset="0"/>
              </a:rPr>
              <a:t>Принцип расчета</a:t>
            </a:r>
            <a:r>
              <a:rPr lang="ru-RU" sz="3600" dirty="0">
                <a:latin typeface="+mn-lt"/>
                <a:cs typeface="Times New Roman" panose="02020603050405020304" pitchFamily="18" charset="0"/>
              </a:rPr>
              <a:t> – построение агрегированного рейтинга стран на основе под-индексов отдельных срезов с равными весами (по 1/3) на основе геометрического среднего. 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  <a:p>
            <a:pPr lvl="1" indent="0" algn="just">
              <a:spcBef>
                <a:spcPts val="600"/>
              </a:spcBef>
            </a:pP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 анализа. 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построения рейтинга сформирован набор количественных показателей, которые не всегда могут учитывать отдельные страновые особенности. Национальные статистические данные могут быть не всегда сопоставимы между собой. Текущие результаты основываются на доступных в настоящее время статистических данных, которые могут быть пересмотрены в будущем.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Из-за того, что пандемия 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продолжается, итоговые результаты (в особенности, в части медицинских показателей) могут отличаться от текущих значений. </a:t>
            </a:r>
          </a:p>
        </p:txBody>
      </p:sp>
    </p:spTree>
    <p:extLst>
      <p:ext uri="{BB962C8B-B14F-4D97-AF65-F5344CB8AC3E}">
        <p14:creationId xmlns:p14="http://schemas.microsoft.com/office/powerpoint/2010/main" val="114409667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sz="320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II.</a:t>
            </a:r>
            <a:r>
              <a:rPr lang="ru-RU" sz="5400" dirty="0"/>
              <a:t>1</a:t>
            </a:r>
            <a:r>
              <a:rPr lang="en-US" sz="5400" dirty="0"/>
              <a:t> </a:t>
            </a:r>
            <a:r>
              <a:rPr lang="ru-RU" sz="5400" dirty="0"/>
              <a:t>Снижение занятости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761878" y="2321496"/>
            <a:ext cx="12582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Arial Narrow"/>
                <a:cs typeface="Times New Roman" panose="02020603050405020304" pitchFamily="18" charset="0"/>
              </a:rPr>
              <a:t>Изменение занятости в отдельных странах</a:t>
            </a:r>
            <a:endParaRPr lang="ru-RU" sz="4200" b="1" dirty="0">
              <a:latin typeface="Arial Narrow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3128104" y="2302912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Arial Narrow"/>
                <a:cs typeface="Times New Roman" panose="02020603050405020304" pitchFamily="18" charset="0"/>
              </a:rPr>
              <a:t>Рейтинг по изменению занятости</a:t>
            </a:r>
            <a:endParaRPr lang="ru-RU" sz="4200" b="1" dirty="0">
              <a:latin typeface="Arial Narrow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4B8AE-C99A-4993-9906-431C1E13CA7E}"/>
              </a:ext>
            </a:extLst>
          </p:cNvPr>
          <p:cNvSpPr txBox="1"/>
          <p:nvPr/>
        </p:nvSpPr>
        <p:spPr>
          <a:xfrm>
            <a:off x="894150" y="13229002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1800" i="1" dirty="0">
                <a:latin typeface="Arial Narrow"/>
              </a:rPr>
              <a:t>Источник: национальные статистические ведомства</a:t>
            </a:r>
            <a:r>
              <a:rPr lang="en-US" sz="1800" i="1" dirty="0">
                <a:latin typeface="Arial Narrow"/>
              </a:rPr>
              <a:t>,</a:t>
            </a:r>
            <a:r>
              <a:rPr lang="ru-RU" sz="1800" i="1" dirty="0">
                <a:latin typeface="Arial Narrow"/>
              </a:rPr>
              <a:t> </a:t>
            </a:r>
            <a:r>
              <a:rPr lang="en-US" sz="1800" i="1" dirty="0">
                <a:latin typeface="Arial Narrow"/>
              </a:rPr>
              <a:t>Eikon, </a:t>
            </a:r>
            <a:r>
              <a:rPr lang="ru-RU" sz="1800" i="1" dirty="0">
                <a:latin typeface="Arial Narrow"/>
              </a:rPr>
              <a:t>расчеты НИУ ВШЭ.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712" y="2987494"/>
            <a:ext cx="9246810" cy="1022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59" y="3068679"/>
            <a:ext cx="12171362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454696" y="8003733"/>
            <a:ext cx="13681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По оценкам Международной организации труда, во </a:t>
            </a:r>
            <a:r>
              <a:rPr lang="en-US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квартале 2020 года более 400 млн чел по всему миру потеряли работу из-за карантина и экономического спада, связанного с эпидемией коронавируса. При неблагоприятном развитии ситуации к концу года численность безработных может вырасти ещё на 300 млн чел.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С начала эпидемии численность занятых в экономике Бразилии сократилась на 7,9 млн чел. (-8%),</a:t>
            </a:r>
            <a:r>
              <a:rPr lang="en-US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в США работу потеряли свыше 21 млн чел. (-13%). В странах ЕС  широко  используют схемы  оплачиваемого вынужденного простоя, субсидируемого государством . Однако многие крупные компании уже заявляют о планах существенного сокращения работников (рейтинг изменения занятости сформирован с учетом опубликованных планов увольнений).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В России благодаря принятым мерам господдержки удалось избежать заметного сокращения занятости – за март-май 2020 г. было потеряно менее 1,1 млн рабочих мест (-2%). По эффективности мер сохранения  занятости у наемных работников   Россия занимает 6-е место в мире, уступая лишь Польше и некоторым странам Западной Европы.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D7B238-9A99-4CC8-B52F-C08C96ED4E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5261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II.</a:t>
            </a:r>
            <a:r>
              <a:rPr lang="ru-RU" sz="5400" dirty="0"/>
              <a:t>2</a:t>
            </a:r>
            <a:r>
              <a:rPr lang="en-US" sz="5400" dirty="0"/>
              <a:t> </a:t>
            </a:r>
            <a:r>
              <a:rPr lang="ru-RU" sz="5400" dirty="0"/>
              <a:t>Изменение потребления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-1561528" y="2323213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Розничные продажи</a:t>
            </a:r>
            <a:endParaRPr lang="ru-RU" sz="4200" b="1" dirty="0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157680" y="2323213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Рейтинг по изменению потребления</a:t>
            </a:r>
            <a:endParaRPr lang="ru-RU" sz="4200" b="1" dirty="0"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60990" y="8000387"/>
            <a:ext cx="11867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Карантинные ограничения, сокращение доходов и рост безработицы стали сильном шоком для потребления домашних хозяйство во всех странах. В структуре ВВП многих стран потребление домохозяйств составляет основную часть, поэтому изменение потребления оказывает сильное влияние на динамику ВВП.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качестве прокси-индикатора для изменение потребления мы используем месячные данные по розничным продажам (данные по ВВП выходят со значительным опозданием). Мы оцениваем изменение розничных продаж через 3 месяца после базового месяца (для сезонно сглаженных данных).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Источник информации – национальные статистические агентства,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Eikon.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Текущая выборка – 26 стран (по некоторым стран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лидерах по сохранению потребления – Австралия (100 баллов), Швеция (99), Германия (88), Чехия (88). Аутсайдеры – Казахстан (0), Аргентина (4), Перу (10).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Россия занимает 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место (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баллов)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В мае 2020 года (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t+3)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розничные продажи в РФ были на уровне 79% от уровня базового месяца (февраль 2020).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4B8AE-C99A-4993-9906-431C1E13CA7E}"/>
              </a:ext>
            </a:extLst>
          </p:cNvPr>
          <p:cNvSpPr txBox="1"/>
          <p:nvPr/>
        </p:nvSpPr>
        <p:spPr>
          <a:xfrm>
            <a:off x="1197802" y="13239309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ru-RU" sz="1800" i="1" dirty="0">
                <a:latin typeface="+mn-lt"/>
              </a:rPr>
              <a:t>национальные статистические ведомства</a:t>
            </a:r>
            <a:r>
              <a:rPr lang="en-US" sz="1800" i="1" dirty="0">
                <a:latin typeface="+mn-lt"/>
              </a:rPr>
              <a:t>,</a:t>
            </a:r>
            <a:r>
              <a:rPr lang="ru-RU" sz="1800" i="1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Eikon, </a:t>
            </a:r>
            <a:r>
              <a:rPr lang="ru-RU" sz="1800" i="1" dirty="0">
                <a:latin typeface="+mn-lt"/>
              </a:rPr>
              <a:t>расчеты НИУ ВШЭ. 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32254-C513-4531-AC32-AB3E40B7B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2350" y="3170526"/>
            <a:ext cx="9130810" cy="6850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372005-F03F-48EA-96FA-DB15B9270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808" y="3061877"/>
            <a:ext cx="9620661" cy="481287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55A3D70-35E7-4094-8C27-1EAA79718C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1578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sz="320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II.</a:t>
            </a:r>
            <a:r>
              <a:rPr lang="ru-RU" sz="5400" dirty="0"/>
              <a:t>3</a:t>
            </a:r>
            <a:r>
              <a:rPr lang="en-US" sz="5400" dirty="0"/>
              <a:t> </a:t>
            </a:r>
            <a:r>
              <a:rPr lang="ru-RU" sz="5400" dirty="0"/>
              <a:t>Цены на лекарственные средства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761878" y="2321496"/>
            <a:ext cx="12582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Arial Narrow"/>
                <a:cs typeface="Times New Roman" panose="02020603050405020304" pitchFamily="18" charset="0"/>
              </a:rPr>
              <a:t>Цены на медицинские маски на </a:t>
            </a:r>
            <a:r>
              <a:rPr lang="en-US" sz="4200" b="1" dirty="0">
                <a:latin typeface="Arial Narrow"/>
                <a:cs typeface="Times New Roman" panose="02020603050405020304" pitchFamily="18" charset="0"/>
              </a:rPr>
              <a:t>Amazon</a:t>
            </a:r>
            <a:r>
              <a:rPr lang="ru-RU" sz="4200" b="1" dirty="0">
                <a:latin typeface="Arial Narrow"/>
                <a:cs typeface="Times New Roman" panose="02020603050405020304" pitchFamily="18" charset="0"/>
              </a:rPr>
              <a:t>, дек.19-фев.20</a:t>
            </a:r>
            <a:endParaRPr lang="ru-RU" sz="4200" b="1" dirty="0">
              <a:latin typeface="Arial Narrow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3128104" y="2302912"/>
            <a:ext cx="11017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Arial Narrow"/>
                <a:cs typeface="Times New Roman" panose="02020603050405020304" pitchFamily="18" charset="0"/>
              </a:rPr>
              <a:t>Рейтинг по изменению цен на</a:t>
            </a:r>
          </a:p>
          <a:p>
            <a:r>
              <a:rPr lang="ru-RU" sz="4200" b="1" dirty="0">
                <a:latin typeface="Arial Narrow"/>
                <a:cs typeface="Times New Roman" panose="02020603050405020304" pitchFamily="18" charset="0"/>
              </a:rPr>
              <a:t>медицинские товары</a:t>
            </a:r>
            <a:endParaRPr lang="ru-RU" sz="4200" b="1" dirty="0">
              <a:latin typeface="Arial Narrow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60990" y="8230024"/>
            <a:ext cx="118671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Пандемия </a:t>
            </a:r>
            <a:r>
              <a:rPr lang="ru-RU" sz="2400" dirty="0" err="1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коронавируса</a:t>
            </a: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привела к ажиотажному спросу на средства индивидуальной защиты (СИЗ) и, как следствие, быстрому росту цен на них. В феврале-апреле 2020 г. цены на медицинские маски выросли в 5</a:t>
            </a:r>
            <a:r>
              <a:rPr lang="en-US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10 раз, на </a:t>
            </a:r>
            <a:r>
              <a:rPr lang="ru-RU" sz="2400" dirty="0" err="1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санитайзеры</a:t>
            </a: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и дезинфицирующие средства – в 4-7 раз. В мае-июне 2020 гг. стоимость СИЗ на фоне увеличения предложения начала снижаться, хотя и остается в 1,5-2,0 раза выше до-коронавирусного уровня.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В целом стоимость лекарственных средств и медицинских изделий, продаваемых через аптечную сеть, на протяжении всего периода пандемии оставалась стабильной в большинстве стран мира. Наиболее заметно выросли цены на медикаменты в Казахстане (+10,2% с начала эпидемии), Турции (+8%) и Нидерландах (+6,5%). В России стоимость лекарственных средств в марте-мае 2020 г. выросла на 4,2%.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По этому показателю </a:t>
            </a:r>
            <a:r>
              <a:rPr lang="ru-RU" sz="2400" b="1" u="sng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Россия занимает 42 место</a:t>
            </a: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с 46 баллами. Лидерами (минимальное увеличение стоимости) рейтинга являются Бразилия (-0,8%), Израиль, США и страны Западной Европы.</a:t>
            </a:r>
            <a:endParaRPr lang="en-US" sz="24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4B8AE-C99A-4993-9906-431C1E13CA7E}"/>
              </a:ext>
            </a:extLst>
          </p:cNvPr>
          <p:cNvSpPr txBox="1"/>
          <p:nvPr/>
        </p:nvSpPr>
        <p:spPr>
          <a:xfrm>
            <a:off x="894150" y="13229002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1800" i="1" dirty="0">
                <a:latin typeface="Arial Narrow"/>
              </a:rPr>
              <a:t>Источник: национальные статистические ведомства</a:t>
            </a:r>
            <a:r>
              <a:rPr lang="en-US" sz="1800" i="1" dirty="0">
                <a:latin typeface="Arial Narrow"/>
              </a:rPr>
              <a:t>,</a:t>
            </a:r>
            <a:r>
              <a:rPr lang="ru-RU" sz="1800" i="1" dirty="0">
                <a:latin typeface="Arial Narrow"/>
              </a:rPr>
              <a:t> </a:t>
            </a:r>
            <a:r>
              <a:rPr lang="en-US" sz="1800" i="1" dirty="0">
                <a:latin typeface="Arial Narrow"/>
              </a:rPr>
              <a:t>Yahoo, </a:t>
            </a:r>
            <a:r>
              <a:rPr lang="ru-RU" sz="1800" i="1" dirty="0">
                <a:latin typeface="Arial Narrow"/>
              </a:rPr>
              <a:t>расчеты НИУ ВШЭ.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t="14176" r="-529" b="-6610"/>
          <a:stretch/>
        </p:blipFill>
        <p:spPr bwMode="auto">
          <a:xfrm>
            <a:off x="1217290" y="3219081"/>
            <a:ext cx="11334750" cy="51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76" y="3617640"/>
            <a:ext cx="9721080" cy="97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F9793C-75F6-4B0A-B68A-BF9C3993DB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519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sz="320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II.4 </a:t>
            </a:r>
            <a:r>
              <a:rPr lang="ru-RU" sz="5400" dirty="0"/>
              <a:t>Устойчивость образовательной системы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3128104" y="2302912"/>
            <a:ext cx="11017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Arial Narrow"/>
                <a:cs typeface="Times New Roman" panose="02020603050405020304" pitchFamily="18" charset="0"/>
              </a:rPr>
              <a:t>Рейтинг по устойчивости </a:t>
            </a:r>
          </a:p>
          <a:p>
            <a:r>
              <a:rPr lang="ru-RU" sz="4200" b="1" dirty="0">
                <a:latin typeface="Arial Narrow"/>
                <a:cs typeface="Times New Roman" panose="02020603050405020304" pitchFamily="18" charset="0"/>
              </a:rPr>
              <a:t>образовательной системы</a:t>
            </a:r>
            <a:endParaRPr lang="ru-RU" sz="4200" b="1" dirty="0">
              <a:latin typeface="Arial Narrow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34858" y="2276443"/>
            <a:ext cx="11867114" cy="1037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В области образования все страны решали задачу сохранения максимального участия школьников и студентов вузов в образовательном процессе. Поэтому, в качестве показателей решения этой задачи были использованы типы включения обучающихся в образовательный процесс (по уровню среднего профессионального образования сопоставимых данных найти не удалось), возможности национальных систем дистанционного образования, своевременное завершение учебного года и проведение экзаменов. Важной мерой обеспечения доступности в ряде стран стала поддержка трудоустройства студентов, потерявших работу.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Показатель для каждой страны рассчитывался как сумма баллов по следующим аспектам деятельности системы образования (с последующим пересчетом по стобалльной шкале):</a:t>
            </a:r>
            <a:endParaRPr lang="en-US" sz="24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В части общего образования:</a:t>
            </a:r>
          </a:p>
          <a:p>
            <a:pPr marL="720000" lvl="2" indent="-28575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Форматы организации дистанционного режима обучения школьников и студентов</a:t>
            </a:r>
            <a:r>
              <a:rPr lang="ru-RU" sz="20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(с синхронным/асинхронным использованием дистанционных образовательных технологий/ с использованием телевизионных передач и радио);</a:t>
            </a:r>
          </a:p>
          <a:p>
            <a:pPr marL="720000" lvl="2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обеспечения содержанием и технологиями учебных дисциплин в рамках национальных учебных планов</a:t>
            </a:r>
            <a:r>
              <a:rPr lang="ru-RU" sz="20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(для всех учебных дисциплин/для некоторых учебных дисциплин);</a:t>
            </a:r>
          </a:p>
          <a:p>
            <a:pPr marL="720000" lvl="2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Завершение учебного года</a:t>
            </a:r>
            <a:r>
              <a:rPr lang="ru-RU" sz="20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(сохранение традиционных сроков окончания/ преждевременное окончание учебного года);</a:t>
            </a:r>
          </a:p>
          <a:p>
            <a:pPr marL="720000" lvl="2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итоговой аттестации выпускников школ</a:t>
            </a:r>
            <a:r>
              <a:rPr lang="ru-RU" sz="20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(сохранение действующих норм итоговой аттестации/корректировка норм/ отмена итоговой аттестации).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В части высшего образования</a:t>
            </a:r>
          </a:p>
          <a:p>
            <a:pPr marL="720000" lvl="2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Arial Narrow"/>
                <a:cs typeface="Times New Roman" panose="02020603050405020304" pitchFamily="18" charset="0"/>
              </a:rPr>
              <a:t>Формат организации дистанционного режима обучения студентов</a:t>
            </a:r>
            <a:r>
              <a:rPr lang="ru-RU" sz="2000" dirty="0">
                <a:latin typeface="Arial Narrow"/>
                <a:cs typeface="Times New Roman" panose="02020603050405020304" pitchFamily="18" charset="0"/>
              </a:rPr>
              <a:t> (с использованием асинхронного обучения/ с использованием LMS систем университетов/ с использованием LMS и онлайн платформ)</a:t>
            </a:r>
          </a:p>
          <a:p>
            <a:pPr marL="720000" lvl="2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Arial Narrow"/>
                <a:cs typeface="Times New Roman" panose="02020603050405020304" pitchFamily="18" charset="0"/>
              </a:rPr>
              <a:t>Меры национальных правительств и университетов по содействию трудоустройству студентов в период пандемии</a:t>
            </a:r>
            <a:r>
              <a:rPr lang="ru-RU" sz="2000" dirty="0">
                <a:latin typeface="Arial Narrow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По показателю устойчивости образовательной системы </a:t>
            </a:r>
            <a:r>
              <a:rPr lang="ru-RU" sz="2400" b="1" u="sng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Россия занимает 5-14 место</a:t>
            </a:r>
            <a:r>
              <a:rPr lang="ru-RU" sz="2400" dirty="0">
                <a:latin typeface="Arial Narrow"/>
                <a:ea typeface="Calibri" panose="020F0502020204030204" pitchFamily="34" charset="0"/>
                <a:cs typeface="Times New Roman" panose="02020603050405020304" pitchFamily="18" charset="0"/>
              </a:rPr>
              <a:t> с 75  баллами. Лидерами по этому показателю являются Австрия, Германия, Израиль, Канада (88 баллов).</a:t>
            </a:r>
            <a:endParaRPr lang="en-US" sz="2400" dirty="0"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4B8AE-C99A-4993-9906-431C1E13CA7E}"/>
              </a:ext>
            </a:extLst>
          </p:cNvPr>
          <p:cNvSpPr txBox="1"/>
          <p:nvPr/>
        </p:nvSpPr>
        <p:spPr>
          <a:xfrm>
            <a:off x="886744" y="12780687"/>
            <a:ext cx="10801200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1800" i="1" dirty="0">
                <a:latin typeface="Arial Narrow"/>
              </a:rPr>
              <a:t>Источник: доклады Всемирного банка, ОЭСР и ЮНЕСКО, а также на основе открытых данных по странам, обработанных экспертами Института образования НИУ ВШЭ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F9793C-75F6-4B0A-B68A-BF9C3993DB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93006E-860B-4FBE-9A70-A011278DB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8224" y="3602537"/>
            <a:ext cx="8651614" cy="94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14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01065" y="2760760"/>
            <a:ext cx="10672443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Лидерами экономического рейтинга являются США (74 баллов), Чехия (67), Япония (66), Польша (66). В аутсайдерах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Ирак (13), Чили (14), Египет (14), Перу (14) и Гана (15). Россия занимает </a:t>
            </a:r>
            <a:r>
              <a:rPr lang="ru-RU" sz="26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 место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 рейтинге с 57 баллами.</a:t>
            </a:r>
          </a:p>
          <a:p>
            <a:pPr algn="just"/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Сводный рейтинг по экономическому срезу рассчитывается по 48 странам мира из 5 отдельных компонент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457200" algn="just"/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бюджетный стимул (% ВВП)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 indent="457200" algn="just"/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изменение деловой активности (в % к базовому месяцу начала эпидемии)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/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изменение локальной мобильности населения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изменение транспортной связности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2" algn="just"/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устойчивость интернет-инфраструктуры.</a:t>
            </a:r>
            <a:endParaRPr lang="en-US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 algn="just"/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Повышенный вес – по 25% - имеют первые два показателя, как напрямую измеряющие влияние пандемии и на экономики и размер дополнительных государственных расходов для противостояния пандемии. Показатель внутренней мобильности имеет вес 20%, остальные два показателя – по 15%.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Если данные по какому-то показателю для отдельной страны отсутствуют, то для данной страны происходит «</a:t>
            </a:r>
            <a:r>
              <a:rPr lang="ru-RU" sz="2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перевзвешивание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показателей с сохранением их относительной структуры.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Источники данных для каждого показателя приводятся на слайдах отдельных показателей. </a:t>
            </a:r>
            <a:endParaRPr lang="en-US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III. </a:t>
            </a:r>
            <a:r>
              <a:rPr lang="ru-RU" sz="5400" dirty="0"/>
              <a:t>Экономический рейтинг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4008" y="2195751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Сводный рейтинг по экономическому срезу</a:t>
            </a:r>
            <a:endParaRPr lang="ru-RU" sz="4200" b="1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DAF21B-BF05-4FD6-9F35-4784B01A2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10" y="3043081"/>
            <a:ext cx="10382128" cy="10382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A57E7D-732C-4696-9255-6D770A942A51}"/>
              </a:ext>
            </a:extLst>
          </p:cNvPr>
          <p:cNvSpPr txBox="1"/>
          <p:nvPr/>
        </p:nvSpPr>
        <p:spPr>
          <a:xfrm>
            <a:off x="886744" y="13010554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ru-RU" sz="1800" i="1" dirty="0">
                <a:latin typeface="+mn-lt"/>
              </a:rPr>
              <a:t>оценки НИУ ВШЭ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CA7FA9-3740-4C4B-8FA0-7216B203F9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8722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5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307199" y="933369"/>
            <a:ext cx="2011804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III.1 </a:t>
            </a:r>
            <a:r>
              <a:rPr lang="ru-RU" sz="5400" dirty="0"/>
              <a:t>Бюджетный стимул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814734" y="11581193"/>
            <a:ext cx="22793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Размер бюджетного стимула определяет государственные меры по стимулированию экономики в условиях пандемии. Практически все страны начали реализовывать антикризисные программы поддержки населения и бизнеса. Наиболее масштабные программы (свыше 10% ВВП) характерны преимущественно для развитых стран. Развивающиеся страны имеют антикризисные программы в пределах 1-5% ВВП.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Основным источником информации является МФВ (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IMF Policy Responses to COVID-19)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а также национальные данные.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МФВ оценивает размер антикризисной программы РФ в </a:t>
            </a:r>
            <a:r>
              <a:rPr lang="ru-RU" sz="2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3,4% ВВП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(30 место из 48 стран).</a:t>
            </a:r>
            <a:endParaRPr lang="ru-RU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11523" y="2202684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Дополнительные бюджетные расходы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606" y="2170813"/>
            <a:ext cx="1119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Индекс бюджетного стимула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14759F-DCE5-4421-B62E-8E3ED0DB0C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CB76B-B0F5-4F74-8D40-72A419EE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896" y="2721041"/>
            <a:ext cx="8072904" cy="8788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ED9AD5-C543-4B73-8AED-09FF18F60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6216" y="2721041"/>
            <a:ext cx="8845572" cy="84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8943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73" y="2924628"/>
            <a:ext cx="9492929" cy="474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FE3CE9C-28C4-4230-A4BF-0DC9BC53355A}"/>
                  </a:ext>
                </a:extLst>
              </p:cNvPr>
              <p:cNvSpPr/>
              <p:nvPr/>
            </p:nvSpPr>
            <p:spPr>
              <a:xfrm>
                <a:off x="1201065" y="2382315"/>
                <a:ext cx="10672443" cy="9739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Индексы деловой активности являются опережающими показателями экономической динамики. Индекс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PMI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рассчитывается на основе опроса менеджеров (</a:t>
                </a:r>
                <a:r>
                  <a:rPr lang="ru-RU" sz="2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purchasing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managers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), которые по каждому вопросу отвечают: ситуация ухудшается или ситуация улучшается.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Нулевое значение индекса приведено к уровню 50. Если количество пессимистов и оптимистов равно, то индекс составит 50. Если больше тех, кто ожидает ухудшения, то значение индекса будет меньше 50 и - наоборот.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Индексы </a:t>
                </a:r>
                <a:r>
                  <a:rPr lang="en-US" sz="2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Markit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PMI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в обрабатывающей промышленности рассчитываются по 30 странам, из которых 23 входят в нашу выборку из 48 стран.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В острый период пандемии (март-апрель 2020) по большинству стран индексы деловой активности снизились до исторических минимумов (30-35 пунктов), однако достаточно быстро восстановились в последующие месяцы.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Рейтинг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стран по индексу деловой активности рассчитывался по следующей формуле: </a:t>
                </a:r>
              </a:p>
              <a:p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latin typeface="+mn-lt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𝐼𝑛𝑑𝑒𝑥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f>
                      <m:fPr>
                        <m:ctrlPr>
                          <a:rPr 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𝑃𝑀𝐼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% −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𝑃𝑀𝐼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%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𝑃𝑀𝐼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%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𝑃𝑀𝐼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%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indent="0" algn="just"/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где 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 = 0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– базовый период начала эпидемии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PMI%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относительное изменение индекса 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PMI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к базовому месяцу. </a:t>
                </a:r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1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Россия занимает 6 место (среди 23 стран) по рейтингу экономической активности. В июне 2020 года значение индекса 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PMI </a:t>
                </a: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составило 49,4 пункта по сравнению со 48,2 пунктами в феврале 2020 года (базовый месяц для РФ). </a:t>
                </a:r>
              </a:p>
              <a:p>
                <a:pPr marL="342900" lvl="1" indent="-342900" algn="just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Среди лидеров – Австралия, Малайзия и США, которые характеризуются деловой активностью на 5-10% больше значений базового месяца. В аутсайдерах – Индонезия, Мексика. Показатели деловой активности находятся на уровне 23-25% ниже показателей базового месяца. </a:t>
                </a:r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FE3CE9C-28C4-4230-A4BF-0DC9BC533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65" y="2382315"/>
                <a:ext cx="10672443" cy="9739141"/>
              </a:xfrm>
              <a:prstGeom prst="rect">
                <a:avLst/>
              </a:prstGeom>
              <a:blipFill>
                <a:blip r:embed="rId5"/>
                <a:stretch>
                  <a:fillRect l="-857" t="-438" r="-914" b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III.2 </a:t>
            </a:r>
            <a:r>
              <a:rPr lang="ru-RU" sz="5400" dirty="0"/>
              <a:t>Изменение деловой активности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4008" y="2195751"/>
            <a:ext cx="11192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Индексы экономической активности </a:t>
            </a:r>
            <a:endParaRPr lang="en-US" sz="4200" b="1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4200" b="1" dirty="0">
                <a:latin typeface="+mn-lt"/>
                <a:cs typeface="Times New Roman" panose="02020603050405020304" pitchFamily="18" charset="0"/>
              </a:rPr>
              <a:t>(PMI manufacturing)</a:t>
            </a:r>
            <a:endParaRPr lang="ru-RU" sz="4200" b="1" dirty="0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4008" y="7794104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Рейтинг по деловой активности</a:t>
            </a:r>
            <a:endParaRPr lang="ru-RU" sz="4200" b="1" dirty="0"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73" y="8462831"/>
            <a:ext cx="9061903" cy="510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05C28D-95EF-4DDB-83C7-ABC749EFA9B3}"/>
              </a:ext>
            </a:extLst>
          </p:cNvPr>
          <p:cNvSpPr txBox="1"/>
          <p:nvPr/>
        </p:nvSpPr>
        <p:spPr>
          <a:xfrm>
            <a:off x="886744" y="13010554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en-US" sz="1800" i="1" dirty="0">
                <a:latin typeface="+mn-lt"/>
              </a:rPr>
              <a:t>Eikon, </a:t>
            </a:r>
            <a:r>
              <a:rPr lang="ru-RU" sz="1800" i="1" dirty="0">
                <a:latin typeface="+mn-lt"/>
              </a:rPr>
              <a:t>расчеты НИУ ВШЭ. Примечание: данные по  России выделены красным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DF1A5B-FC27-4854-BA20-CE616716A4C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9445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III.3 </a:t>
            </a:r>
            <a:r>
              <a:rPr lang="ru-RU" sz="5400" dirty="0"/>
              <a:t>Изменение локальной мобильности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-1561528" y="2323213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Мобильность населения</a:t>
            </a:r>
            <a:endParaRPr lang="ru-RU" sz="4200" b="1" dirty="0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157680" y="2323213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Рейтинг по мобильности населения</a:t>
            </a:r>
            <a:endParaRPr lang="ru-RU" sz="42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3170527"/>
            <a:ext cx="10058400" cy="46939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373C8-CCD0-4B59-84F2-986B36356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6328" y="3170527"/>
            <a:ext cx="9642233" cy="964223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60990" y="8000387"/>
            <a:ext cx="11867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оценки изменения локальной мобильности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используются </a:t>
            </a:r>
            <a:r>
              <a:rPr lang="ru-RU" sz="2400" dirty="0">
                <a:latin typeface="+mn-lt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данные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трекингу мобильных телефонов. Данные показывают, как в каждом географическом регионе меняется частота посещений таких мест, как продуктовые магазины, офисы и парки.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Мобильность (перемещение) является хорошим прокси-индикатором для экономической активности.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расчетов общей мобильности рассчитывалась простое среднее 6 отдельных категорий (места работы, жилые районы, продуктовые магазины, магазины, парки, остановки).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Китая использовались взвешенные по численности населения по 21 крупнейшему городу КНР индикаторы мобильности сервиса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TomTom. </a:t>
            </a: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Рейтинг по построен по данным за первые 2 недели июля 2020 года.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лидерах по восстановлению мобильности – Швеция (100 баллов), Польша (92), Канада (88), Чехия (88). Аутсайдеры – Чили (0), Аргентина (4), Перу (10). Россия занимает 8 место (81 балл).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Мобильность граждан РФ была на 7,5% выше нормального уровня в июле 2020 года.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4B8AE-C99A-4993-9906-431C1E13CA7E}"/>
              </a:ext>
            </a:extLst>
          </p:cNvPr>
          <p:cNvSpPr txBox="1"/>
          <p:nvPr/>
        </p:nvSpPr>
        <p:spPr>
          <a:xfrm>
            <a:off x="886744" y="12872055"/>
            <a:ext cx="10801200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en-US" sz="1800" i="1" dirty="0">
                <a:latin typeface="+mn-lt"/>
              </a:rPr>
              <a:t>Google Mobility Report, TomTom Traffic Index, </a:t>
            </a:r>
            <a:r>
              <a:rPr lang="ru-RU" sz="1800" i="1" dirty="0">
                <a:latin typeface="+mn-lt"/>
              </a:rPr>
              <a:t>расчеты НИУ ВШЭ. </a:t>
            </a:r>
          </a:p>
          <a:p>
            <a:pPr algn="l"/>
            <a:r>
              <a:rPr lang="ru-RU" sz="1800" i="1" dirty="0">
                <a:latin typeface="+mn-lt"/>
              </a:rPr>
              <a:t>Примечание: данные по  России выделены красным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AC42E2-8F13-403B-A601-261B92F53B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7578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III.</a:t>
            </a:r>
            <a:r>
              <a:rPr lang="ru-RU" sz="5400" dirty="0"/>
              <a:t>4</a:t>
            </a:r>
            <a:r>
              <a:rPr lang="en-US" sz="5400" dirty="0"/>
              <a:t> </a:t>
            </a:r>
            <a:r>
              <a:rPr lang="ru-RU" sz="5400" dirty="0"/>
              <a:t>Изменение страновой связности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768087" y="2323213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Авиаперевозки, количество взлётов-посадок</a:t>
            </a:r>
            <a:endParaRPr lang="ru-RU" sz="4200" b="1" dirty="0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157680" y="2323213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Рейтинг по страновой связности</a:t>
            </a:r>
            <a:endParaRPr lang="ru-RU" sz="4200" b="1" dirty="0"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60990" y="8000387"/>
            <a:ext cx="21921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условиях пандемии и карантинных ограничений практически все страны ввели ограничения на международные авиаперевозки, а также в некоторых случаях ввели ограничения на перемещения внутри стран. Это ограничивает транспортную связность внутри страны.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Прокси-индикатором для страновой связности является количество выполняемых взлетов-посадок (ВПО) авиационным транспортом. Мы оцениваем текущее количество ВПО (за период 10-12 июля) по сравнению с минимальным значением в период пандемии. Такой подход имеет определенные ограничения, связанные с особенностями транспортной системы отдельных стран и их размерами. В частности, относительно небольшие по размеру страны в большей степени ориентированы на международные перевозки, это ограничивает их возможности по восстановлению ВПО в текущих условиях.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Источником данных по количество ВПО являются данные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ICAO (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организация гражданской авиации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а также данные национальных ведомств. К сожалению, достаточное большое количество стран не публикует оперативные данные по ВПО. Наша текущая выборка по этому показателю включает 26 стран.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лидерах по страновой связности являются – Китай (100 баллов), Россия (79), Иран (38). Аутсайдеры – Армения (0), Чехия (3), Швеция (4).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Россия занимает 2 место (68 баллов).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Текущее значение выполняемых ВПО в России составляет около 5,2 тыс. взлетов-посадок ежедневно.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Минимальное количество ВПО в период пандемии составляло 1,2-1,3 тыс. ВПО (конец апреля). </a:t>
            </a:r>
            <a:endParaRPr lang="ru-RU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4B8AE-C99A-4993-9906-431C1E13CA7E}"/>
              </a:ext>
            </a:extLst>
          </p:cNvPr>
          <p:cNvSpPr txBox="1"/>
          <p:nvPr/>
        </p:nvSpPr>
        <p:spPr>
          <a:xfrm>
            <a:off x="886744" y="13010554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en-US" sz="1800" i="1" dirty="0">
                <a:latin typeface="+mn-lt"/>
              </a:rPr>
              <a:t>ICAO</a:t>
            </a:r>
            <a:r>
              <a:rPr lang="ru-RU" sz="1800" i="1" dirty="0">
                <a:latin typeface="+mn-lt"/>
              </a:rPr>
              <a:t>,</a:t>
            </a:r>
            <a:r>
              <a:rPr lang="en-US" sz="1800" i="1" dirty="0">
                <a:latin typeface="+mn-lt"/>
              </a:rPr>
              <a:t> </a:t>
            </a:r>
            <a:r>
              <a:rPr lang="ru-RU" sz="1800" i="1" dirty="0">
                <a:latin typeface="+mn-lt"/>
              </a:rPr>
              <a:t>национальные источники. Примечание: данные по  России выделены красным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9F61AD-0366-4289-8DC1-83AEBFEE73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3C90E7-EFDB-4D4E-A0E2-C8B79A7AC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86" y="3033616"/>
            <a:ext cx="9721596" cy="46817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98460A-2E6A-4C56-BC2D-6DF9C9DEC7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2" y="3119004"/>
            <a:ext cx="10153128" cy="47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4447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III.</a:t>
            </a:r>
            <a:r>
              <a:rPr lang="ru-RU" sz="5400" dirty="0"/>
              <a:t>5</a:t>
            </a:r>
            <a:r>
              <a:rPr lang="en-US" sz="5400" dirty="0"/>
              <a:t> </a:t>
            </a:r>
            <a:r>
              <a:rPr lang="ru-RU" sz="5400" dirty="0"/>
              <a:t>Устойчивость интернет-инфраструктуры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691158" y="2323213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Скорость мобильного интернета (медиана)</a:t>
            </a:r>
            <a:endParaRPr lang="ru-RU" sz="4200" b="1" dirty="0"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157680" y="2323213"/>
            <a:ext cx="11192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Рейтинг по устойчивости интернет-инфраструктуры</a:t>
            </a:r>
            <a:endParaRPr lang="ru-RU" sz="4200" b="1" dirty="0"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60990" y="8000387"/>
            <a:ext cx="11867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условиях карантинных ограничений, расширения удаленной занятости и перехода в онлайн качество работы Интернета стало важным фактором поддержания экономической активности во многих секторах экономики.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качестве прокси-индикатора устойчивости инфраструктуры используются данные по скорости мобильного интернета, которые испытывают больше колебаний по сравнению с широкополосным интернетом. В период пандемии многие страны столкнулись со снижением скорости интернета из-за роста нагрузки на инфраструктуру.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Мы оцениваем максимальное снижение скорости Интернета в период пандемии -  по сравнению с предыдущим максимумом скорости в 2020 году.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лидерах по устойчивости интернет-инфраструктуры – Украина (100 баллов), Япония (100), Нидерланды (96), Чехия (88). Аутсайдеры – Гана (0), Перу (4), Филиппины (18).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Россия занимает 20 место (65 балл).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Скорость мобильного интернета снизилась на 19%, с 13 </a:t>
            </a:r>
            <a:r>
              <a:rPr lang="ru-RU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мбит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/с до 10,5 </a:t>
            </a:r>
            <a:r>
              <a:rPr lang="ru-RU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мбит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/с.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4B8AE-C99A-4993-9906-431C1E13CA7E}"/>
              </a:ext>
            </a:extLst>
          </p:cNvPr>
          <p:cNvSpPr txBox="1"/>
          <p:nvPr/>
        </p:nvSpPr>
        <p:spPr>
          <a:xfrm>
            <a:off x="886744" y="13138868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en-US" sz="1800" i="1" dirty="0">
                <a:latin typeface="+mn-lt"/>
              </a:rPr>
              <a:t>Speed Test, </a:t>
            </a:r>
            <a:r>
              <a:rPr lang="ru-RU" sz="1800" i="1" dirty="0">
                <a:latin typeface="+mn-lt"/>
              </a:rPr>
              <a:t>расчеты НИУ ВШЭ. Примечание: данные по  России выделены красным   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C84FF3A-61D7-4913-BF3D-278126F6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50" y="3156480"/>
            <a:ext cx="9642233" cy="482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84FBA7-EAF7-4703-8424-7E6971E2C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6176" y="3792034"/>
            <a:ext cx="9346834" cy="934683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657414-5A4C-47B2-94D9-703D8428E4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184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B5099B-B366-4D22-9638-9B99B39E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637" y="5273824"/>
            <a:ext cx="5762244" cy="77419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1D9826-A68F-452C-B088-31A9F31CC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8959" y="5273824"/>
            <a:ext cx="5762244" cy="7741920"/>
          </a:xfrm>
          <a:prstGeom prst="rect">
            <a:avLst/>
          </a:prstGeom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Основные результаты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0305BF-327F-45AF-90E3-424266AF9830}"/>
              </a:ext>
            </a:extLst>
          </p:cNvPr>
          <p:cNvSpPr/>
          <p:nvPr/>
        </p:nvSpPr>
        <p:spPr>
          <a:xfrm>
            <a:off x="1201064" y="2208736"/>
            <a:ext cx="21506373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>
              <a:spcBef>
                <a:spcPts val="600"/>
              </a:spcBef>
            </a:pPr>
            <a:r>
              <a:rPr lang="ru-RU" sz="3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Россия занимает 7 место (среди 48 стран) по итоговому рейтингу эффективности противостояния </a:t>
            </a:r>
            <a:r>
              <a:rPr lang="en-US" sz="3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COVID-19. </a:t>
            </a:r>
          </a:p>
          <a:p>
            <a:pPr lvl="1" indent="0" algn="just">
              <a:spcBef>
                <a:spcPts val="600"/>
              </a:spcBef>
            </a:pP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медицинскому срезу: 6 место (77 баллов</a:t>
            </a:r>
            <a:r>
              <a:rPr lang="en-US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 100 возможных)</a:t>
            </a:r>
            <a:r>
              <a:rPr lang="en-US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ts val="600"/>
              </a:spcBef>
            </a:pP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социальному срезу:</a:t>
            </a:r>
            <a:r>
              <a:rPr lang="en-US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 место (72 балла)</a:t>
            </a:r>
            <a:r>
              <a:rPr lang="en-US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ts val="600"/>
              </a:spcBef>
            </a:pP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экономическому срезу 12 место (57 баллов).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030760" y="4769768"/>
            <a:ext cx="578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Агрегированный</a:t>
            </a:r>
            <a:endParaRPr lang="ru-RU" sz="2800" b="1" dirty="0"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7223448" y="476976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Медицинский</a:t>
            </a:r>
            <a:endParaRPr lang="ru-RU" sz="2800" b="1" dirty="0"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874364" y="476976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Социальный</a:t>
            </a:r>
            <a:endParaRPr lang="ru-RU" sz="2800" b="1" dirty="0"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8246319" y="476976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Экономический</a:t>
            </a:r>
            <a:endParaRPr lang="ru-RU" sz="2800" b="1" dirty="0"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26606" y="5266731"/>
            <a:ext cx="225363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17371" y="4897166"/>
            <a:ext cx="0" cy="81535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617356" y="4897166"/>
            <a:ext cx="0" cy="81535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330435" y="4897166"/>
            <a:ext cx="0" cy="815352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C7D7BB-57CD-4431-A464-0C1658B64BB6}"/>
              </a:ext>
            </a:extLst>
          </p:cNvPr>
          <p:cNvSpPr txBox="1"/>
          <p:nvPr/>
        </p:nvSpPr>
        <p:spPr>
          <a:xfrm>
            <a:off x="1197802" y="13239309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ru-RU" sz="1800" i="1" dirty="0">
                <a:latin typeface="+mn-lt"/>
              </a:rPr>
              <a:t>расчеты НИУ ВШЭ. 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CE5EB3-AE66-4CF9-8B59-39BC9FCC2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65" y="5291937"/>
            <a:ext cx="5762244" cy="77419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1B1009-98AC-4353-A80E-35A6C581B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767" y="5273824"/>
            <a:ext cx="5762244" cy="7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003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048665" y="2740124"/>
            <a:ext cx="21658773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3800" b="1" dirty="0">
                <a:latin typeface="+mn-lt"/>
                <a:cs typeface="Times New Roman" panose="02020603050405020304" pitchFamily="18" charset="0"/>
              </a:rPr>
              <a:t>Руководители проекта - Салихов Марсель Робертович, Жулин Андрей Борисович </a:t>
            </a:r>
            <a:r>
              <a:rPr lang="ru-RU" sz="3800" dirty="0">
                <a:latin typeface="+mn-lt"/>
                <a:cs typeface="Times New Roman" panose="02020603050405020304" pitchFamily="18" charset="0"/>
              </a:rPr>
              <a:t>(Институт государственного и муниципального управления НИУ </a:t>
            </a:r>
            <a:r>
              <a:rPr lang="ru-RU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ВШЭ</a:t>
            </a:r>
            <a:r>
              <a:rPr lang="ru-RU" sz="38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3800" dirty="0">
              <a:latin typeface="+mn-lt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endParaRPr lang="en-US" sz="3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3600" b="1" dirty="0">
                <a:latin typeface="+mn-lt"/>
                <a:cs typeface="Times New Roman" panose="02020603050405020304" pitchFamily="18" charset="0"/>
              </a:rPr>
              <a:t>Акиндинова</a:t>
            </a: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Наталья Васильевна, 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Центр развития НИУ ВШЭ</a:t>
            </a:r>
            <a:endParaRPr lang="ru-RU" sz="3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Кондратьев Сергей Вадимович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эксперт Института государственного и муниципального управления НИУ ВШЭ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Курилов Виктор Викторович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эксперт Института государственного и муниципального управления НИУ ВШЭ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Овчарова Лилия Николаевна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Институт социальной политики НИУ ВШЭ</a:t>
            </a:r>
            <a:endParaRPr lang="en-US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3600" b="1" dirty="0">
                <a:latin typeface="+mn-lt"/>
                <a:cs typeface="Times New Roman" panose="02020603050405020304" pitchFamily="18" charset="0"/>
              </a:rPr>
              <a:t>Фрумин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+mn-lt"/>
                <a:cs typeface="Times New Roman" panose="02020603050405020304" pitchFamily="18" charset="0"/>
              </a:rPr>
              <a:t>Исак</a:t>
            </a:r>
            <a:r>
              <a:rPr lang="ru-RU" sz="3600" b="1" dirty="0">
                <a:latin typeface="+mn-lt"/>
                <a:cs typeface="Times New Roman" panose="02020603050405020304" pitchFamily="18" charset="0"/>
              </a:rPr>
              <a:t> Давидович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+mn-lt"/>
                <a:cs typeface="Times New Roman" panose="02020603050405020304" pitchFamily="18" charset="0"/>
              </a:rPr>
              <a:t>Институт образования НИУ ВШЭ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Чиквашвили Ника Давидовна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Факультет мировой экономики и мировой политики НИУ ВШЭ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3600" b="1" dirty="0">
                <a:latin typeface="Arial Narrow" panose="020B0606020202030204" pitchFamily="34" charset="0"/>
              </a:rPr>
              <a:t>Шишкин Сергей Владимирович</a:t>
            </a:r>
            <a:r>
              <a:rPr lang="ru-RU" sz="3600" dirty="0">
                <a:latin typeface="Arial Narrow" panose="020B0606020202030204" pitchFamily="34" charset="0"/>
              </a:rPr>
              <a:t>, Центр политики в здравоохранении НИУ ВШЭ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endParaRPr lang="ru-RU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endParaRPr lang="ru-RU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5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307199" y="9333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Авторский коллектив</a:t>
            </a:r>
          </a:p>
        </p:txBody>
      </p:sp>
    </p:spTree>
    <p:extLst>
      <p:ext uri="{BB962C8B-B14F-4D97-AF65-F5344CB8AC3E}">
        <p14:creationId xmlns:p14="http://schemas.microsoft.com/office/powerpoint/2010/main" val="4614091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Принцип построения рейтинга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F85A98-DEB3-4AA8-AC6C-CE0C709D20F4}"/>
              </a:ext>
            </a:extLst>
          </p:cNvPr>
          <p:cNvSpPr/>
          <p:nvPr/>
        </p:nvSpPr>
        <p:spPr>
          <a:xfrm>
            <a:off x="850740" y="7945077"/>
            <a:ext cx="226825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>
              <a:spcBef>
                <a:spcPts val="600"/>
              </a:spcBef>
              <a:spcAft>
                <a:spcPts val="1200"/>
              </a:spcAft>
            </a:pPr>
            <a:r>
              <a:rPr lang="ru-RU" sz="34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построения рейтинга</a:t>
            </a:r>
            <a:endParaRPr lang="en-US" sz="3400" b="1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Изменяющийся («базовый»)</a:t>
            </a:r>
            <a:r>
              <a:rPr lang="en-US" sz="3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месяц начала эпидемии. </a:t>
            </a: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большинства стран это февраль 2020 года, в некоторых случаях – март 2020 года или январь 2020 года. Изменяющийся месяц начала эпидемии позволяет более корректно учитывать то, что пандемия началась в разные периоды времени в разных странах. Использование одинакового базового периода не позволяет учесть эти различия. Базовый месяц – месяц, в котором число выявленных случаев заболевания в стране превысило 1 тысячу. </a:t>
            </a:r>
            <a:endParaRPr lang="en-US" sz="3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Получение данных из первичных источников</a:t>
            </a: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Мы ориентировались на национальные статистические ведомства, а также надежные международные источники для обеспечения сопоставимости. </a:t>
            </a:r>
          </a:p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временных рядов. </a:t>
            </a: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Мы ориентировались на временные ряды, а не только на точечные значения показателей в определенные периоды времени. Для не-сглаженных рядов пр</a:t>
            </a:r>
            <a:r>
              <a:rPr lang="ru-RU" sz="3400" dirty="0">
                <a:latin typeface="+mn-lt"/>
                <a:cs typeface="Times New Roman" panose="02020603050405020304" pitchFamily="18" charset="0"/>
              </a:rPr>
              <a:t>овод</a:t>
            </a:r>
            <a:r>
              <a:rPr lang="ru-RU" sz="3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илось сезонное сглаживание при необходимости.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0AE3EB-6605-4D2A-A5E5-6FF979CE1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28" y="2214561"/>
            <a:ext cx="15409712" cy="5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28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Особенности расчета рейтингов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1F85A98-DEB3-4AA8-AC6C-CE0C709D20F4}"/>
                  </a:ext>
                </a:extLst>
              </p:cNvPr>
              <p:cNvSpPr/>
              <p:nvPr/>
            </p:nvSpPr>
            <p:spPr>
              <a:xfrm>
                <a:off x="1089067" y="2753544"/>
                <a:ext cx="22682520" cy="9479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3400" b="1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Минимакс индекс для показателей. </a:t>
                </a:r>
                <a:r>
                  <a:rPr lang="ru-RU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Расчет предполагает нормировку всех показателей в индексы, измеряющиеся от 0 до 100 баллов по формуле</a:t>
                </a:r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3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𝐼𝑛𝑑𝑒𝑥</m:t>
                      </m:r>
                      <m:r>
                        <a:rPr lang="en-US" sz="3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=100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e>
                          </m:d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ru-RU" sz="3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sz="3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3400" b="0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значение показателя для страны</a:t>
                </a:r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sz="3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400" i="1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max</a:t>
                </a:r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максимальное значение показателя по выборке из 48 стран (или меньше, если отсутствуют данные по отдельным странам)</a:t>
                </a:r>
              </a:p>
              <a:p>
                <a:pPr algn="just"/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min – </a:t>
                </a:r>
                <a:r>
                  <a:rPr lang="ru-RU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минимальное значение показателя по выборке из 48 стран. </a:t>
                </a:r>
              </a:p>
              <a:p>
                <a:pPr algn="just"/>
                <a:endParaRPr lang="ru-RU" sz="3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Индексы строятся таким образом, что 100 – максимальное (лучшее) значение, 0 – минимальное (худшее) значение. </a:t>
                </a:r>
              </a:p>
              <a:p>
                <a:pPr algn="just"/>
                <a:endParaRPr lang="ru-RU" sz="3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ru-RU" sz="3400" b="1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Агрегированные под-индексы</a:t>
                </a:r>
                <a:r>
                  <a:rPr lang="ru-RU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В рамках каждого среза выбранные показатели используются для расчета отдельных под-индексов. Веса показателей могут быть различными. В случае отсутствия данных по какому-то показателю для отдельной страны индекс для этой страны рассчитывается без его учета – при сохранении структуры весов. </a:t>
                </a:r>
              </a:p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ru-RU" sz="3400" b="1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Итоговый индекс противостояния С</a:t>
                </a:r>
                <a:r>
                  <a:rPr lang="en-US" sz="3400" b="1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OVID-19</a:t>
                </a:r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400" b="1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представляет собой геометрическое среднее трех отдельных под-индексов</a:t>
                </a:r>
                <a:r>
                  <a:rPr lang="ru-RU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медицинского, социального, экономического. </a:t>
                </a:r>
              </a:p>
              <a:p>
                <a:pPr algn="just"/>
                <a:endParaRPr lang="ru-RU" sz="3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1F85A98-DEB3-4AA8-AC6C-CE0C709D2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67" y="2753544"/>
                <a:ext cx="22682520" cy="9479198"/>
              </a:xfrm>
              <a:prstGeom prst="rect">
                <a:avLst/>
              </a:prstGeom>
              <a:blipFill>
                <a:blip r:embed="rId4"/>
                <a:stretch>
                  <a:fillRect l="-752" t="-965" r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8122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Географический охват рейтинга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F85A98-DEB3-4AA8-AC6C-CE0C709D20F4}"/>
              </a:ext>
            </a:extLst>
          </p:cNvPr>
          <p:cNvSpPr/>
          <p:nvPr/>
        </p:nvSpPr>
        <p:spPr>
          <a:xfrm>
            <a:off x="1089067" y="2321496"/>
            <a:ext cx="22682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>
              <a:spcBef>
                <a:spcPts val="600"/>
              </a:spcBef>
              <a:spcAft>
                <a:spcPts val="1200"/>
              </a:spcAft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формирования страновой выборки были сформулированы следующие критерии: </a:t>
            </a:r>
          </a:p>
          <a:p>
            <a:pPr marL="1080000" lvl="1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Масштабы распространения эпидемии 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(&gt;5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тыс. выявленных случаев по состоянию на середину июня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Страны с меньшим числом случаев либо относятся к малым экономикам с небольшой численностью населения, либо, с большой вероятностью, не ведут корректного учета распространения 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коронавируса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(в основном, страны Африки).</a:t>
            </a:r>
          </a:p>
          <a:p>
            <a:pPr marL="1080000" lvl="1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населения (свыше 10 млн человек). </a:t>
            </a:r>
          </a:p>
          <a:p>
            <a:pPr marL="1080000" lvl="1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Размеры экономики (свыше 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$200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млрд в 2019 году по паритету покупательной способности). </a:t>
            </a:r>
          </a:p>
          <a:p>
            <a:pPr lvl="1" indent="0" algn="just">
              <a:spcBef>
                <a:spcPts val="600"/>
              </a:spcBef>
              <a:spcAft>
                <a:spcPts val="1200"/>
              </a:spcAft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Также добавлены соседние страны, которые часто упоминаются в российском информационном пространстве, но не удовлетворяют формальным критериям (Армения, Беларусь). В результате была сформирования выборка из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48 стран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анализа. Суммарная численность населения этих стран составляет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6,35 млрд человек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(82,5%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населения мира).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61165"/>
              </p:ext>
            </p:extLst>
          </p:nvPr>
        </p:nvGraphicFramePr>
        <p:xfrm>
          <a:off x="13992200" y="6065912"/>
          <a:ext cx="4680520" cy="640870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05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Австралия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Малайзия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Австрия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Марокко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Алжир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Мексика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Аргентина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Нигерия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Армения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Нидерланды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Бангладеш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Пакистан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Белоруссия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Перу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Бельгия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Польша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Бразилия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Португалия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Великобритания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Россия</a:t>
                      </a:r>
                      <a:endParaRPr lang="ru-RU" sz="15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Гана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Румыния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3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Германия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Саудовская Аравия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Египет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США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Израиль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Турция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Индия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Украина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Индонезия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Филиппины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Ирак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Франция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Иран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Чехия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Испания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Чили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Италия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Швеция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Казахстан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Эквадор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Канада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ЮАР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Китай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Южная Корея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6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Колумбия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821531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Япония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EE1B30-A763-4FA8-9F85-5C678BCEB0DD}"/>
              </a:ext>
            </a:extLst>
          </p:cNvPr>
          <p:cNvSpPr txBox="1"/>
          <p:nvPr/>
        </p:nvSpPr>
        <p:spPr>
          <a:xfrm>
            <a:off x="1201065" y="12893330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Примечание: на карты синим цветом выделены страны, включенные в  рейтинг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5BE183-8A25-4B92-93D0-E72FC0FEA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66" y="6086556"/>
            <a:ext cx="12039037" cy="66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43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01065" y="2760760"/>
            <a:ext cx="10672443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Лидерами медицинского рейтинга являются Австралия (86 баллов), Китай (78), Южная Корея (78), Япония (78), Чехия (78). В аутсайдерах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Чили (21) , Бразилия (32), Перу (35) и Армения (38). Россия занимает </a:t>
            </a:r>
            <a:r>
              <a:rPr lang="ru-RU" sz="26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 место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 рейтинге с 77 баллами.</a:t>
            </a:r>
          </a:p>
          <a:p>
            <a:pPr algn="just"/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Рейтинг по медицинскому срезу рассчитывается по 48 странам мира из 5 отдельных компонент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algn="just"/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мощности системы здравоохранения в расчете на 100 тыс. населения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 indent="0" algn="just"/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количество проведенных тестов на 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100 тыс. населения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 algn="just"/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количество подтвержденных случаев 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 100 тыс. населения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 algn="just"/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(4)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пиковая нагрузка – максимальное количество новых случаев за 30 дней             	(за 2 цикла инкубации)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100 тыс. населения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2" indent="0" algn="just"/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(5)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подтвержденных смертей от 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100 тыс. населения.</a:t>
            </a:r>
            <a:endParaRPr lang="en-US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 algn="just"/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Повышенный вес – 1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/3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(33,3%) - придается показателю пиковой нагрузки как относительно объективному показателю отражающему масштабы эпидемии и степень нагрузки на национальные системы здравоохранения. Другие 4 показателя имеют веса по 1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 (16,7%).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Рейтинг построен по данным ВОЗ и других источников на 10 июля</a:t>
            </a:r>
            <a:r>
              <a:rPr lang="en-US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I. </a:t>
            </a:r>
            <a:r>
              <a:rPr lang="ru-RU" sz="5400" dirty="0"/>
              <a:t>Медицинский рейтинг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264008" y="2195751"/>
            <a:ext cx="11192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Сводный рейтинг по медицинскому срезу</a:t>
            </a:r>
            <a:endParaRPr lang="ru-RU" sz="42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4306" y="3104253"/>
            <a:ext cx="10682909" cy="1051269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71532D-3533-4844-9E73-DD61D5E881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81310-FC6E-4839-B349-25190631AB86}"/>
              </a:ext>
            </a:extLst>
          </p:cNvPr>
          <p:cNvSpPr txBox="1"/>
          <p:nvPr/>
        </p:nvSpPr>
        <p:spPr>
          <a:xfrm>
            <a:off x="1197802" y="13239309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</a:t>
            </a:r>
            <a:r>
              <a:rPr lang="ru-RU" sz="1800" i="1" dirty="0">
                <a:latin typeface="+mn-lt"/>
              </a:rPr>
              <a:t>расчеты НИУ ВШЭ. 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82800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Формулы расчета медицинского рейтинга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382688" y="316622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Рейтинг </a:t>
            </a: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по медицине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3767064" y="3421360"/>
            <a:ext cx="792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5819292" y="2858443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Мощности системы</a:t>
            </a: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здравоохранения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4271120" y="3421360"/>
            <a:ext cx="176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16,7%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9761730" y="3421360"/>
            <a:ext cx="88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0406133" y="3421360"/>
            <a:ext cx="176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16,7%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1957974" y="2858443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Случаев инфицирования на 100 тыс.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6404468" y="3421360"/>
            <a:ext cx="88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7048871" y="3421360"/>
            <a:ext cx="176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16,7</a:t>
            </a:r>
            <a:r>
              <a:rPr lang="ru-RU" sz="4000" b="1" dirty="0"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8600712" y="2858443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Количество тестов </a:t>
            </a: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на 100 тыс.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6323348" y="6828524"/>
            <a:ext cx="88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6748770" y="6784187"/>
            <a:ext cx="176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33,3%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8303568" y="6281936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Максимум новых случаев за 30 дней на 100 тыс.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3350754" y="6690594"/>
            <a:ext cx="88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3995157" y="6690594"/>
            <a:ext cx="176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16,7%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5546998" y="6144006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Смертей</a:t>
            </a:r>
            <a:r>
              <a:rPr lang="en-US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**</a:t>
            </a:r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253957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от </a:t>
            </a:r>
            <a:r>
              <a:rPr lang="en-US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COVID-19</a:t>
            </a:r>
            <a:endParaRPr lang="ru-RU" sz="4000" b="1" dirty="0">
              <a:solidFill>
                <a:srgbClr val="253957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на 100 тыс.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21825340" y="3457668"/>
            <a:ext cx="88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7993864" y="5471233"/>
            <a:ext cx="5062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«пиковая нагрузка»*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590130" y="8514184"/>
            <a:ext cx="21899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*повышенный в 2 раза вес при показателе пиковой нагрузки связан с тем, что этот показатель отражает количество случаев инфицирования и смертей от </a:t>
            </a:r>
            <a:r>
              <a:rPr lang="en-US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COVID-19 </a:t>
            </a:r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в будущем для стран, не прошедших пика эпидемии, а также сглаживает различия стран в подходе к учету смертности</a:t>
            </a:r>
            <a:endParaRPr lang="en-US" sz="24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en-US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** </a:t>
            </a:r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данные по смертности скорректированы на структуру населения</a:t>
            </a:r>
            <a:r>
              <a:rPr lang="en-US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 - </a:t>
            </a:r>
            <a:r>
              <a:rPr lang="ru-R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учитывают долю населения в возрасте 65 лет и старше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382688" y="10300553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Мощности системы</a:t>
            </a: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здравоохранения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4478143" y="10931678"/>
            <a:ext cx="792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6323348" y="10300553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Количество врачей</a:t>
            </a: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на 100 тыс.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4969529" y="10916106"/>
            <a:ext cx="176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40%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0265786" y="10916106"/>
            <a:ext cx="88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0910189" y="10916106"/>
            <a:ext cx="176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462030" y="10300553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Количество среднего </a:t>
            </a: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мед. персонала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6908524" y="10916106"/>
            <a:ext cx="88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7552927" y="10916106"/>
            <a:ext cx="176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9104768" y="10300553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Количество больничных коек</a:t>
            </a:r>
          </a:p>
          <a:p>
            <a:pPr algn="l"/>
            <a:r>
              <a:rPr lang="ru-RU" sz="4000" b="1" dirty="0">
                <a:solidFill>
                  <a:srgbClr val="253957"/>
                </a:solidFill>
                <a:cs typeface="Times New Roman" panose="02020603050405020304" pitchFamily="18" charset="0"/>
              </a:rPr>
              <a:t>на 100 тыс.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F39688-EC0D-4213-9B5F-384A5928C2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56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002399" y="6285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5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E3CE9C-28C4-4230-A4BF-0DC9BC53355A}"/>
              </a:ext>
            </a:extLst>
          </p:cNvPr>
          <p:cNvSpPr/>
          <p:nvPr/>
        </p:nvSpPr>
        <p:spPr>
          <a:xfrm>
            <a:off x="1201065" y="2425422"/>
            <a:ext cx="11278967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 оценке рейтинга по медицине в реальном времени есть ряд методологических проблем.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Во-первых, страны находятся на разных стадиях эпидемии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Одни страны прошли пик первой волны и находятся на стадии снижения инфекционной активности, другие – вступили во вторую волну инфицирования, третьи – еще не достигли пика в ходе «первой волны» заражения. Во-вторых, страны используют разную политику в отношении тестирования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одни следуют стратегии широкомасштабного тестирования, другие – ограниченного тестирования по необходимости. В-третьих, разные подходы применяются к учету смертности от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Одни страны включают в официальную статистику случаи, при которых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был сопутствующей, но не основной причиной смерти, другие – вносят только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смерти с подтвержденным влиянием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В-четвертых, есть проблема с измерением качества системы здравоохранения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уровня подготовки врачей, уровня оснащенности больничных коек.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Оценить итоговый рейтинг по медицине возможно будет после окончания эпидемии.          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реальном времени наш подход предполагает опору на данные по инфицированию и пиковой нагрузке на систему здравоохранения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Отобранные в выборку страны,                в основном, обладали достаточными средствами для организации тестирования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временем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(&gt;1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тыс.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лучаев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все страны достигли уже к первой декаде апреля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Для стран, не достигших пика заболеваемости, мы применяем дополнительные оценки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пиковая нагрузка за 30 дней рассчитывается как сумма за 15 дней до последней точки и последнего значения, умноженного на 15 – из расчета, что достигнутый пиковый уровень продлится в течение одного цикла инкубации и лечения (это подтверждается на фактических данных стран из выборки).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веса пиковой нагрузки вдвое необходимо, так как этот показатель отражает итоговый уровень инфицирования в будущем и итоговый уровень смертности в будущем для стран, не достигших пика,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что позволяет гармонизировать рейтинг с учетом нахождения стран на разных стадиях эпидемии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Связь объемов тестирования и количества случаев на 100 тыс. населения для 48 стран является слабой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корреляции составляет лишь 0,4.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Таким образом, опора на показатели инфицирования и пиковой нагрузки являются более достоверными в сравнении с данными по смертности.</a:t>
            </a:r>
          </a:p>
        </p:txBody>
      </p:sp>
      <p:sp>
        <p:nvSpPr>
          <p:cNvPr id="13" name="Заголовок основного текста">
            <a:extLst>
              <a:ext uri="{FF2B5EF4-FFF2-40B4-BE49-F238E27FC236}">
                <a16:creationId xmlns:a16="http://schemas.microsoft.com/office/drawing/2014/main" id="{473DAFC3-4FCE-4D3A-8825-3EBE92928B11}"/>
              </a:ext>
            </a:extLst>
          </p:cNvPr>
          <p:cNvSpPr txBox="1"/>
          <p:nvPr/>
        </p:nvSpPr>
        <p:spPr>
          <a:xfrm>
            <a:off x="3154799" y="780969"/>
            <a:ext cx="197050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5400" dirty="0"/>
              <a:t>Методология расчета рейтинга по медицинскому срезу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8FE76-A4B0-4D40-A6BA-C86E9EF71FFA}"/>
              </a:ext>
            </a:extLst>
          </p:cNvPr>
          <p:cNvSpPr txBox="1"/>
          <p:nvPr/>
        </p:nvSpPr>
        <p:spPr>
          <a:xfrm>
            <a:off x="12822498" y="11255777"/>
            <a:ext cx="1080120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Источник: оценки </a:t>
            </a:r>
            <a:r>
              <a:rPr lang="ru-RU" sz="1800" i="1" dirty="0">
                <a:latin typeface="+mn-lt"/>
              </a:rPr>
              <a:t>НИУ ВШЭ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891A8A1-78A5-4916-A3EF-86282FD15288}"/>
              </a:ext>
            </a:extLst>
          </p:cNvPr>
          <p:cNvSpPr/>
          <p:nvPr/>
        </p:nvSpPr>
        <p:spPr>
          <a:xfrm>
            <a:off x="12316452" y="2382315"/>
            <a:ext cx="11206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latin typeface="+mn-lt"/>
                <a:cs typeface="Times New Roman" panose="02020603050405020304" pitchFamily="18" charset="0"/>
              </a:rPr>
              <a:t>Слабая связь объемов тестирования и количества случаев на 100 тыс. населения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4255" y="3977680"/>
            <a:ext cx="10774041" cy="7278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AF0A87-3A23-4965-A0A6-98EB791096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5294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7600</TotalTime>
  <Words>5146</Words>
  <Application>Microsoft Office PowerPoint</Application>
  <PresentationFormat>Произвольный</PresentationFormat>
  <Paragraphs>437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Cambria Math</vt:lpstr>
      <vt:lpstr>Helvetica</vt:lpstr>
      <vt:lpstr>Helvetica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AZ AZ</cp:lastModifiedBy>
  <cp:revision>446</cp:revision>
  <cp:lastPrinted>2020-06-27T12:21:35Z</cp:lastPrinted>
  <dcterms:modified xsi:type="dcterms:W3CDTF">2020-07-19T10:16:41Z</dcterms:modified>
</cp:coreProperties>
</file>